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customXml/itemProps24.xml" ContentType="application/vnd.openxmlformats-officedocument.customXmlProperties+xml"/>
  <Override PartName="/customXml/itemProps25.xml" ContentType="application/vnd.openxmlformats-officedocument.customXmlProperties+xml"/>
  <Override PartName="/customXml/itemProps26.xml" ContentType="application/vnd.openxmlformats-officedocument.customXmlProperties+xml"/>
  <Override PartName="/customXml/itemProps27.xml" ContentType="application/vnd.openxmlformats-officedocument.customXmlProperties+xml"/>
  <Override PartName="/customXml/itemProps28.xml" ContentType="application/vnd.openxmlformats-officedocument.customXmlProperties+xml"/>
  <Override PartName="/customXml/itemProps29.xml" ContentType="application/vnd.openxmlformats-officedocument.customXmlProperties+xml"/>
  <Override PartName="/customXml/itemProps30.xml" ContentType="application/vnd.openxmlformats-officedocument.customXmlProperties+xml"/>
  <Override PartName="/customXml/itemProps31.xml" ContentType="application/vnd.openxmlformats-officedocument.customXmlProperties+xml"/>
  <Override PartName="/customXml/itemProps32.xml" ContentType="application/vnd.openxmlformats-officedocument.customXmlProperties+xml"/>
  <Override PartName="/customXml/itemProps3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34"/>
  </p:sldMasterIdLst>
  <p:notesMasterIdLst>
    <p:notesMasterId r:id="rId64"/>
  </p:notesMasterIdLst>
  <p:sldIdLst>
    <p:sldId id="256" r:id="rId35"/>
    <p:sldId id="264" r:id="rId36"/>
    <p:sldId id="259" r:id="rId37"/>
    <p:sldId id="272" r:id="rId38"/>
    <p:sldId id="266" r:id="rId39"/>
    <p:sldId id="296" r:id="rId40"/>
    <p:sldId id="280" r:id="rId41"/>
    <p:sldId id="281" r:id="rId42"/>
    <p:sldId id="267" r:id="rId43"/>
    <p:sldId id="287" r:id="rId44"/>
    <p:sldId id="288" r:id="rId45"/>
    <p:sldId id="297" r:id="rId46"/>
    <p:sldId id="294" r:id="rId47"/>
    <p:sldId id="295" r:id="rId48"/>
    <p:sldId id="274" r:id="rId49"/>
    <p:sldId id="260" r:id="rId50"/>
    <p:sldId id="285" r:id="rId51"/>
    <p:sldId id="286" r:id="rId52"/>
    <p:sldId id="290" r:id="rId53"/>
    <p:sldId id="291" r:id="rId54"/>
    <p:sldId id="293" r:id="rId55"/>
    <p:sldId id="289" r:id="rId56"/>
    <p:sldId id="298" r:id="rId57"/>
    <p:sldId id="270" r:id="rId58"/>
    <p:sldId id="271" r:id="rId59"/>
    <p:sldId id="261" r:id="rId60"/>
    <p:sldId id="268" r:id="rId61"/>
    <p:sldId id="262" r:id="rId62"/>
    <p:sldId id="269" r:id="rId63"/>
  </p:sldIdLst>
  <p:sldSz cx="18288000" cy="10287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5657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5400" autoAdjust="0"/>
  </p:normalViewPr>
  <p:slideViewPr>
    <p:cSldViewPr snapToGrid="0">
      <p:cViewPr varScale="1">
        <p:scale>
          <a:sx n="60" d="100"/>
          <a:sy n="60" d="100"/>
        </p:scale>
        <p:origin x="355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customXml" Target="../customXml/item26.xml"/><Relationship Id="rId21" Type="http://schemas.openxmlformats.org/officeDocument/2006/relationships/customXml" Target="../customXml/item21.xml"/><Relationship Id="rId34" Type="http://schemas.openxmlformats.org/officeDocument/2006/relationships/slideMaster" Target="slideMasters/slideMaster1.xml"/><Relationship Id="rId42" Type="http://schemas.openxmlformats.org/officeDocument/2006/relationships/slide" Target="slides/slide8.xml"/><Relationship Id="rId47" Type="http://schemas.openxmlformats.org/officeDocument/2006/relationships/slide" Target="slides/slide13.xml"/><Relationship Id="rId50" Type="http://schemas.openxmlformats.org/officeDocument/2006/relationships/slide" Target="slides/slide16.xml"/><Relationship Id="rId55" Type="http://schemas.openxmlformats.org/officeDocument/2006/relationships/slide" Target="slides/slide21.xml"/><Relationship Id="rId63" Type="http://schemas.openxmlformats.org/officeDocument/2006/relationships/slide" Target="slides/slide29.xml"/><Relationship Id="rId68" Type="http://schemas.openxmlformats.org/officeDocument/2006/relationships/tableStyles" Target="tableStyles.xml"/><Relationship Id="rId7" Type="http://schemas.openxmlformats.org/officeDocument/2006/relationships/customXml" Target="../customXml/item7.xml"/><Relationship Id="rId2" Type="http://schemas.openxmlformats.org/officeDocument/2006/relationships/customXml" Target="../customXml/item2.xml"/><Relationship Id="rId16" Type="http://schemas.openxmlformats.org/officeDocument/2006/relationships/customXml" Target="../customXml/item16.xml"/><Relationship Id="rId29" Type="http://schemas.openxmlformats.org/officeDocument/2006/relationships/customXml" Target="../customXml/item29.xml"/><Relationship Id="rId11" Type="http://schemas.openxmlformats.org/officeDocument/2006/relationships/customXml" Target="../customXml/item11.xml"/><Relationship Id="rId24" Type="http://schemas.openxmlformats.org/officeDocument/2006/relationships/customXml" Target="../customXml/item24.xml"/><Relationship Id="rId32" Type="http://schemas.openxmlformats.org/officeDocument/2006/relationships/customXml" Target="../customXml/item32.xml"/><Relationship Id="rId37" Type="http://schemas.openxmlformats.org/officeDocument/2006/relationships/slide" Target="slides/slide3.xml"/><Relationship Id="rId40" Type="http://schemas.openxmlformats.org/officeDocument/2006/relationships/slide" Target="slides/slide6.xml"/><Relationship Id="rId45" Type="http://schemas.openxmlformats.org/officeDocument/2006/relationships/slide" Target="slides/slide11.xml"/><Relationship Id="rId53" Type="http://schemas.openxmlformats.org/officeDocument/2006/relationships/slide" Target="slides/slide19.xml"/><Relationship Id="rId58" Type="http://schemas.openxmlformats.org/officeDocument/2006/relationships/slide" Target="slides/slide24.xml"/><Relationship Id="rId66" Type="http://schemas.openxmlformats.org/officeDocument/2006/relationships/viewProps" Target="viewProps.xml"/><Relationship Id="rId5" Type="http://schemas.openxmlformats.org/officeDocument/2006/relationships/customXml" Target="../customXml/item5.xml"/><Relationship Id="rId61" Type="http://schemas.openxmlformats.org/officeDocument/2006/relationships/slide" Target="slides/slide27.xml"/><Relationship Id="rId19" Type="http://schemas.openxmlformats.org/officeDocument/2006/relationships/customXml" Target="../customXml/item19.xml"/><Relationship Id="rId14" Type="http://schemas.openxmlformats.org/officeDocument/2006/relationships/customXml" Target="../customXml/item14.xml"/><Relationship Id="rId22" Type="http://schemas.openxmlformats.org/officeDocument/2006/relationships/customXml" Target="../customXml/item22.xml"/><Relationship Id="rId27" Type="http://schemas.openxmlformats.org/officeDocument/2006/relationships/customXml" Target="../customXml/item27.xml"/><Relationship Id="rId30" Type="http://schemas.openxmlformats.org/officeDocument/2006/relationships/customXml" Target="../customXml/item30.xml"/><Relationship Id="rId35" Type="http://schemas.openxmlformats.org/officeDocument/2006/relationships/slide" Target="slides/slide1.xml"/><Relationship Id="rId43" Type="http://schemas.openxmlformats.org/officeDocument/2006/relationships/slide" Target="slides/slide9.xml"/><Relationship Id="rId48" Type="http://schemas.openxmlformats.org/officeDocument/2006/relationships/slide" Target="slides/slide14.xml"/><Relationship Id="rId56" Type="http://schemas.openxmlformats.org/officeDocument/2006/relationships/slide" Target="slides/slide22.xml"/><Relationship Id="rId64" Type="http://schemas.openxmlformats.org/officeDocument/2006/relationships/notesMaster" Target="notesMasters/notesMaster1.xml"/><Relationship Id="rId8" Type="http://schemas.openxmlformats.org/officeDocument/2006/relationships/customXml" Target="../customXml/item8.xml"/><Relationship Id="rId51" Type="http://schemas.openxmlformats.org/officeDocument/2006/relationships/slide" Target="slides/slide17.xml"/><Relationship Id="rId3" Type="http://schemas.openxmlformats.org/officeDocument/2006/relationships/customXml" Target="../customXml/item3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25" Type="http://schemas.openxmlformats.org/officeDocument/2006/relationships/customXml" Target="../customXml/item25.xml"/><Relationship Id="rId33" Type="http://schemas.openxmlformats.org/officeDocument/2006/relationships/customXml" Target="../customXml/item33.xml"/><Relationship Id="rId38" Type="http://schemas.openxmlformats.org/officeDocument/2006/relationships/slide" Target="slides/slide4.xml"/><Relationship Id="rId46" Type="http://schemas.openxmlformats.org/officeDocument/2006/relationships/slide" Target="slides/slide12.xml"/><Relationship Id="rId59" Type="http://schemas.openxmlformats.org/officeDocument/2006/relationships/slide" Target="slides/slide25.xml"/><Relationship Id="rId67" Type="http://schemas.openxmlformats.org/officeDocument/2006/relationships/theme" Target="theme/theme1.xml"/><Relationship Id="rId20" Type="http://schemas.openxmlformats.org/officeDocument/2006/relationships/customXml" Target="../customXml/item20.xml"/><Relationship Id="rId41" Type="http://schemas.openxmlformats.org/officeDocument/2006/relationships/slide" Target="slides/slide7.xml"/><Relationship Id="rId54" Type="http://schemas.openxmlformats.org/officeDocument/2006/relationships/slide" Target="slides/slide20.xml"/><Relationship Id="rId62" Type="http://schemas.openxmlformats.org/officeDocument/2006/relationships/slide" Target="slides/slide28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5" Type="http://schemas.openxmlformats.org/officeDocument/2006/relationships/customXml" Target="../customXml/item15.xml"/><Relationship Id="rId23" Type="http://schemas.openxmlformats.org/officeDocument/2006/relationships/customXml" Target="../customXml/item23.xml"/><Relationship Id="rId28" Type="http://schemas.openxmlformats.org/officeDocument/2006/relationships/customXml" Target="../customXml/item28.xml"/><Relationship Id="rId36" Type="http://schemas.openxmlformats.org/officeDocument/2006/relationships/slide" Target="slides/slide2.xml"/><Relationship Id="rId49" Type="http://schemas.openxmlformats.org/officeDocument/2006/relationships/slide" Target="slides/slide15.xml"/><Relationship Id="rId57" Type="http://schemas.openxmlformats.org/officeDocument/2006/relationships/slide" Target="slides/slide23.xml"/><Relationship Id="rId10" Type="http://schemas.openxmlformats.org/officeDocument/2006/relationships/customXml" Target="../customXml/item10.xml"/><Relationship Id="rId31" Type="http://schemas.openxmlformats.org/officeDocument/2006/relationships/customXml" Target="../customXml/item31.xml"/><Relationship Id="rId44" Type="http://schemas.openxmlformats.org/officeDocument/2006/relationships/slide" Target="slides/slide10.xml"/><Relationship Id="rId52" Type="http://schemas.openxmlformats.org/officeDocument/2006/relationships/slide" Target="slides/slide18.xml"/><Relationship Id="rId60" Type="http://schemas.openxmlformats.org/officeDocument/2006/relationships/slide" Target="slides/slide26.xml"/><Relationship Id="rId65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39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428C38-9D3F-40C0-9C65-329A17967BD8}" type="datetimeFigureOut">
              <a:rPr lang="pt-BR" smtClean="0"/>
              <a:t>30/05/2024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2A4B5B-D72E-4950-8BFC-C2CAECFF8F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93378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2A4B5B-D72E-4950-8BFC-C2CAECFF8F6E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414137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Fig. 1 Common histological artifacts in digital pathology and study design. A Some of the common artifacts in digital pathology. B Study design. A pre-trained and validated model for prostate cancer detection [4] based on InceptionResNetV2 convolutional architecture was used in this study providing classification among benign glandular, benign </a:t>
            </a:r>
            <a:r>
              <a:rPr lang="en-US" dirty="0" err="1" smtClean="0"/>
              <a:t>nonglandular</a:t>
            </a:r>
            <a:r>
              <a:rPr lang="en-US" dirty="0" smtClean="0"/>
              <a:t>, and tumor tissue. Step 1: six test datasets were created (Supplementary Table 1 for characteristics) containing a random selection of only true positive (tumor class, 50,000 patches) and true negative patches (benign glandular class, 50,000 patches, and benign </a:t>
            </a:r>
            <a:r>
              <a:rPr lang="en-US" dirty="0" err="1" smtClean="0"/>
              <a:t>nonglandular</a:t>
            </a:r>
            <a:r>
              <a:rPr lang="en-US" dirty="0" smtClean="0"/>
              <a:t> class, 20,000 patches), correctly recognized by the model at baseline. Step 2: every of 12 studied artifacts or analytical situations were computationally generated for every single patch in six test datasets to test model accuracy in presence of these artifacts</a:t>
            </a:r>
            <a:endParaRPr lang="pt-BR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2A4B5B-D72E-4950-8BFC-C2CAECFF8F6E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23140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Fig. 1 Common histological artifacts in digital pathology and study design. A Some of the common artifacts in digital pathology. B Study design. A pre-trained and validated model for prostate cancer detection [4] based on InceptionResNetV2 convolutional architecture was used in this study providing classification among benign glandular, benign </a:t>
            </a:r>
            <a:r>
              <a:rPr lang="en-US" dirty="0" err="1" smtClean="0"/>
              <a:t>nonglandular</a:t>
            </a:r>
            <a:r>
              <a:rPr lang="en-US" dirty="0" smtClean="0"/>
              <a:t>, and tumor tissue. Step 1: six test datasets were created (Supplementary Table 1 for characteristics) containing a random selection of only true positive (tumor class, 50,000 patches) and true negative patches (benign glandular class, 50,000 patches, and benign </a:t>
            </a:r>
            <a:r>
              <a:rPr lang="en-US" dirty="0" err="1" smtClean="0"/>
              <a:t>nonglandular</a:t>
            </a:r>
            <a:r>
              <a:rPr lang="en-US" dirty="0" smtClean="0"/>
              <a:t> class, 20,000 patches), correctly recognized by the model at baseline. Step 2: every of 12 studied artifacts or analytical situations were computationally generated for every single patch in six test datasets to test model accuracy in presence of these artifacts</a:t>
            </a:r>
            <a:endParaRPr lang="pt-BR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2A4B5B-D72E-4950-8BFC-C2CAECFF8F6E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27170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Fig. 1 | Overview of the data and proposed deep learning framework presented in this study. a, Description of the datasets. This study is based on a total of 44,732 slides from 15,187 patients across three different tissue types: prostate, skin and axillary lymph nodes. The prostate dataset was divided into in-house slides and consultation slides to test for staining bias. The class imbalance varied from 1:4 for prostate to 1:3 for breast. A total of 17,661 slides were submitted to MSK from more than 800 outside institutions in 45 countries for a second opinion. To put the size of our dataset into context, the last column shows a comparison, in terms of the pixel count, with ImageNet—the state of the art in computer vision, containing over 14 million images. b, Left, hematoxylin and eosin slide of a biopsy showing prostatic adenocarcinoma. The diagnosis can be based on very small foci of cancer that account for r &lt;1%</a:t>
            </a:r>
          </a:p>
          <a:p>
            <a:r>
              <a:rPr lang="en-US" dirty="0" smtClean="0"/>
              <a:t>of the tissue surface. In the slide to the left, only about six small tumor glands are present. The right-most image shows an example of a malignant gland.</a:t>
            </a:r>
          </a:p>
          <a:p>
            <a:r>
              <a:rPr lang="en-US" dirty="0" smtClean="0"/>
              <a:t>Its relation to the entire slide is put in perspective to reiterate the difficulty of the task. c, The MIL training procedure includes a full inference pass through</a:t>
            </a:r>
          </a:p>
          <a:p>
            <a:r>
              <a:rPr lang="en-US" dirty="0" smtClean="0"/>
              <a:t>the dataset, to rank the tiles according to their probability of being positive, and learning on the top-ranking tiles per slide. CNN, convolutional neural</a:t>
            </a:r>
          </a:p>
          <a:p>
            <a:r>
              <a:rPr lang="en-US" dirty="0" smtClean="0"/>
              <a:t>network. d, Slide-level aggregation with a recurrent neural network (RNN). The S most suspicious tiles in each slide are sequentially passed to the RNN to</a:t>
            </a:r>
          </a:p>
          <a:p>
            <a:r>
              <a:rPr lang="en-US" dirty="0" smtClean="0"/>
              <a:t>predict the final slide-level classification.</a:t>
            </a:r>
          </a:p>
          <a:p>
            <a:endParaRPr lang="en-US" dirty="0" smtClean="0"/>
          </a:p>
          <a:p>
            <a:r>
              <a:rPr lang="en-US" dirty="0" smtClean="0"/>
              <a:t>Fig. 2 | Dataset size impact and model introspection. a, Dataset size plays an important role in achieving clinical-grade MIL classification performance. Training of ResNet34 was performed with datasets of increasing size; for every reported training set size, five models were trained, and the validation errors are reported as box plots (n= 5). This experiment underlies the fact that a large number of slides are necessary for generalization of learning under the MIL assumption. </a:t>
            </a:r>
            <a:r>
              <a:rPr lang="en-US" dirty="0" err="1" smtClean="0"/>
              <a:t>b,c</a:t>
            </a:r>
            <a:r>
              <a:rPr lang="en-US" dirty="0" smtClean="0"/>
              <a:t>, The prostate model has learned a rich feature representation of histopathology tiles. b, A ResNet34 model trained at 20× was used to obtain the feature embedding before the final classification layer for a random set of tiles in the test set (n= 182,912). The embedding was reduced to two dimensions with t-SNE and plotted using a hexagonal heat map. Top-ranked tiles coming from negative and positive slides are represented by points colored by their tumor probability. c, Tiles corresponding to points in the two-dimensional t-SNE space were randomly sampled from different regions. Abnormal glands are clustered together on the bottom and left sides of the plot. A region of tiles with a tumor probability of ~0.5 contains glands with features suspicious for prostatic adenocarcinoma. Normal glands are clustered on the top left region of the </a:t>
            </a:r>
            <a:r>
              <a:rPr lang="en-US" dirty="0" err="1" smtClean="0"/>
              <a:t>plot.a</a:t>
            </a:r>
            <a:r>
              <a:rPr lang="en-US" dirty="0" smtClean="0"/>
              <a:t>, Dataset size plays an important role in achieving clinical-grade MIL classification performance. Training of ResNet34 was performed with datasets of increasing size; for every reported training set size, five models were trained, and the validation errors are reported as box plots (n= 5). This experiment underlies the fact that a large number of slides are necessary for generalization of learning under the MIL assumption. </a:t>
            </a:r>
            <a:r>
              <a:rPr lang="en-US" dirty="0" err="1" smtClean="0"/>
              <a:t>b,c</a:t>
            </a:r>
            <a:r>
              <a:rPr lang="en-US" dirty="0" smtClean="0"/>
              <a:t>, The prostate model has learned a rich feature representation of histopathology tiles. b, A ResNet34 model trained at 20× was used to obtain the feature embedding before the final classification layer for a random set of tiles in the test set (n= 182,912). The embedding was reduced to two dimensions with t-SNE and plotted using a hexagonal heat map. Top-ranked tiles coming from negative and positive slides are represented by points colored by their tumor probability. c, Tiles corresponding to points in the </a:t>
            </a:r>
            <a:r>
              <a:rPr lang="en-US" dirty="0" err="1" smtClean="0"/>
              <a:t>twodimensional</a:t>
            </a:r>
            <a:r>
              <a:rPr lang="en-US" dirty="0" smtClean="0"/>
              <a:t> t-SNE space were randomly sampled from different regions. Abnormal glands are clustered together on the bottom and left sides of the plot. A region of tiles with a tumor probability of ~0.5 contains glands with features suspicious for prostatic adenocarcinoma. Normal glands are clustered on the top left region of the plot.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2A4B5B-D72E-4950-8BFC-C2CAECFF8F6E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16265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2A4B5B-D72E-4950-8BFC-C2CAECFF8F6E}" type="slidenum">
              <a:rPr lang="pt-BR" smtClean="0"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48978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2A4B5B-D72E-4950-8BFC-C2CAECFF8F6E}" type="slidenum">
              <a:rPr lang="pt-BR" smtClean="0"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158018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2A4B5B-D72E-4950-8BFC-C2CAECFF8F6E}" type="slidenum">
              <a:rPr lang="pt-BR" smtClean="0"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345067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2A4B5B-D72E-4950-8BFC-C2CAECFF8F6E}" type="slidenum">
              <a:rPr lang="pt-BR" smtClean="0"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76211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customXml" Target="../../customXml/item9.xml"/><Relationship Id="rId7" Type="http://schemas.openxmlformats.org/officeDocument/2006/relationships/image" Target="../media/image4.png"/><Relationship Id="rId2" Type="http://schemas.openxmlformats.org/officeDocument/2006/relationships/customXml" Target="../../customXml/item32.xml"/><Relationship Id="rId1" Type="http://schemas.openxmlformats.org/officeDocument/2006/relationships/customXml" Target="../../customXml/item20.xml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10" Type="http://schemas.openxmlformats.org/officeDocument/2006/relationships/image" Target="../media/image7.png"/><Relationship Id="rId4" Type="http://schemas.openxmlformats.org/officeDocument/2006/relationships/slideMaster" Target="../slideMasters/slideMaster1.xml"/><Relationship Id="rId9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slideMaster" Target="../slideMasters/slideMaster1.xml"/><Relationship Id="rId1" Type="http://schemas.openxmlformats.org/officeDocument/2006/relationships/customXml" Target="../../customXml/item10.xml"/><Relationship Id="rId4" Type="http://schemas.openxmlformats.org/officeDocument/2006/relationships/image" Target="../media/image1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slideMaster" Target="../slideMasters/slideMaster1.xml"/><Relationship Id="rId1" Type="http://schemas.openxmlformats.org/officeDocument/2006/relationships/customXml" Target="../../customXml/item3.xml"/><Relationship Id="rId4" Type="http://schemas.openxmlformats.org/officeDocument/2006/relationships/image" Target="../media/image11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customXml" Target="../../customXml/item4.xml"/><Relationship Id="rId7" Type="http://schemas.openxmlformats.org/officeDocument/2006/relationships/image" Target="../media/image15.png"/><Relationship Id="rId2" Type="http://schemas.openxmlformats.org/officeDocument/2006/relationships/customXml" Target="../../customXml/item27.xml"/><Relationship Id="rId1" Type="http://schemas.openxmlformats.org/officeDocument/2006/relationships/customXml" Target="../../customXml/item16.xml"/><Relationship Id="rId6" Type="http://schemas.openxmlformats.org/officeDocument/2006/relationships/image" Target="../media/image14.png"/><Relationship Id="rId5" Type="http://schemas.openxmlformats.org/officeDocument/2006/relationships/image" Target="../media/image13.jpg"/><Relationship Id="rId4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customXml" Target="../../customXml/item11.xml"/><Relationship Id="rId7" Type="http://schemas.openxmlformats.org/officeDocument/2006/relationships/image" Target="../media/image15.png"/><Relationship Id="rId2" Type="http://schemas.openxmlformats.org/officeDocument/2006/relationships/customXml" Target="../../customXml/item19.xml"/><Relationship Id="rId1" Type="http://schemas.openxmlformats.org/officeDocument/2006/relationships/customXml" Target="../../customXml/item21.xml"/><Relationship Id="rId6" Type="http://schemas.openxmlformats.org/officeDocument/2006/relationships/image" Target="../media/image14.png"/><Relationship Id="rId5" Type="http://schemas.openxmlformats.org/officeDocument/2006/relationships/image" Target="../media/image17.jpg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m 1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12508" y="4122782"/>
            <a:ext cx="13716000" cy="2407558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ts val="9200"/>
              </a:lnSpc>
              <a:defRPr sz="9200" cap="all" baseline="0">
                <a:solidFill>
                  <a:srgbClr val="23755A"/>
                </a:solidFill>
                <a:latin typeface="Calibri Bold" panose="020F0702030404030204" pitchFamily="34" charset="0"/>
                <a:cs typeface="Calibri Bold" panose="020F0702030404030204" pitchFamily="34" charset="0"/>
              </a:defRPr>
            </a:lvl1pPr>
          </a:lstStyle>
          <a:p>
            <a:r>
              <a:rPr lang="en-US" dirty="0" err="1"/>
              <a:t>Título</a:t>
            </a:r>
            <a:r>
              <a:rPr lang="en-US" dirty="0"/>
              <a:t> da palestra</a:t>
            </a:r>
            <a:br>
              <a:rPr lang="en-US" dirty="0"/>
            </a:br>
            <a:r>
              <a:rPr lang="en-US" dirty="0"/>
              <a:t>teste </a:t>
            </a:r>
            <a:r>
              <a:rPr lang="en-US" dirty="0" err="1"/>
              <a:t>preenchimento</a:t>
            </a:r>
            <a:endParaRPr lang="en-US" dirty="0"/>
          </a:p>
        </p:txBody>
      </p:sp>
      <p:pic>
        <p:nvPicPr>
          <p:cNvPr id="8" name="Imagem 7"/>
          <p:cNvPicPr>
            <a:picLocks noChangeAspect="1"/>
          </p:cNvPicPr>
          <p:nvPr userDrawn="1">
            <p:custDataLst>
              <p:custData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368" y="678647"/>
            <a:ext cx="8343712" cy="2135990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 userDrawn="1">
            <p:custDataLst>
              <p:custData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4676" y="9109915"/>
            <a:ext cx="1225590" cy="965152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 userDrawn="1">
            <p:custDataLst>
              <p:custData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7486" y="7124700"/>
            <a:ext cx="1006194" cy="1628776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92"/>
          <a:stretch/>
        </p:blipFill>
        <p:spPr>
          <a:xfrm>
            <a:off x="0" y="7562497"/>
            <a:ext cx="1350090" cy="445648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46"/>
          <a:stretch/>
        </p:blipFill>
        <p:spPr>
          <a:xfrm>
            <a:off x="0" y="8215620"/>
            <a:ext cx="1350090" cy="445405"/>
          </a:xfrm>
          <a:prstGeom prst="rect">
            <a:avLst/>
          </a:prstGeom>
        </p:spPr>
      </p:pic>
      <p:sp>
        <p:nvSpPr>
          <p:cNvPr id="16" name="Espaço Reservado para Texto 15"/>
          <p:cNvSpPr>
            <a:spLocks noGrp="1"/>
          </p:cNvSpPr>
          <p:nvPr>
            <p:ph type="body" sz="quarter" idx="10" hasCustomPrompt="1"/>
          </p:nvPr>
        </p:nvSpPr>
        <p:spPr>
          <a:xfrm>
            <a:off x="1454150" y="7499350"/>
            <a:ext cx="11461750" cy="5191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300" baseline="0">
                <a:solidFill>
                  <a:srgbClr val="4E5447"/>
                </a:solidFill>
                <a:latin typeface="Calibri Bold" panose="020F0702030404030204" pitchFamily="34" charset="0"/>
                <a:cs typeface="Calibri Bold" panose="020F0702030404030204" pitchFamily="34" charset="0"/>
              </a:defRPr>
            </a:lvl1pPr>
          </a:lstStyle>
          <a:p>
            <a:pPr lvl="0"/>
            <a:r>
              <a:rPr lang="pt-BR" dirty="0"/>
              <a:t>Nome</a:t>
            </a:r>
          </a:p>
        </p:txBody>
      </p:sp>
      <p:sp>
        <p:nvSpPr>
          <p:cNvPr id="17" name="Espaço Reservado para Texto 15"/>
          <p:cNvSpPr>
            <a:spLocks noGrp="1"/>
          </p:cNvSpPr>
          <p:nvPr>
            <p:ph type="body" sz="quarter" idx="11" hasCustomPrompt="1"/>
          </p:nvPr>
        </p:nvSpPr>
        <p:spPr>
          <a:xfrm>
            <a:off x="1463926" y="8141912"/>
            <a:ext cx="11461750" cy="5191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300" baseline="0">
                <a:solidFill>
                  <a:srgbClr val="4E5447"/>
                </a:solidFill>
                <a:latin typeface="Calibri Bold" panose="020F0702030404030204" pitchFamily="34" charset="0"/>
                <a:cs typeface="Calibri Bold" panose="020F0702030404030204" pitchFamily="34" charset="0"/>
              </a:defRPr>
            </a:lvl1pPr>
          </a:lstStyle>
          <a:p>
            <a:pPr lvl="0"/>
            <a:r>
              <a:rPr lang="pt-BR" dirty="0"/>
              <a:t>Instituição</a:t>
            </a:r>
          </a:p>
        </p:txBody>
      </p:sp>
    </p:spTree>
    <p:extLst>
      <p:ext uri="{BB962C8B-B14F-4D97-AF65-F5344CB8AC3E}">
        <p14:creationId xmlns:p14="http://schemas.microsoft.com/office/powerpoint/2010/main" val="1178870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ndo Az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0325" y="450437"/>
            <a:ext cx="16287350" cy="1216131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>
              <a:lnSpc>
                <a:spcPts val="9200"/>
              </a:lnSpc>
              <a:defRPr sz="6300" cap="none" baseline="0">
                <a:solidFill>
                  <a:schemeClr val="bg1"/>
                </a:solidFill>
                <a:latin typeface="Calibri Bold" panose="020F0702030404030204" pitchFamily="34" charset="0"/>
                <a:cs typeface="Calibri Bold" panose="020F07020304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quarter" idx="10"/>
          </p:nvPr>
        </p:nvSpPr>
        <p:spPr>
          <a:xfrm>
            <a:off x="1000125" y="3038167"/>
            <a:ext cx="16287750" cy="492626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6000"/>
              </a:lnSpc>
              <a:spcBef>
                <a:spcPts val="2400"/>
              </a:spcBef>
              <a:buNone/>
              <a:defRPr sz="5000">
                <a:solidFill>
                  <a:schemeClr val="bg1"/>
                </a:solidFill>
              </a:defRPr>
            </a:lvl1pPr>
            <a:lvl2pPr marL="685800" indent="0" algn="ctr">
              <a:buNone/>
              <a:defRPr>
                <a:solidFill>
                  <a:schemeClr val="bg1"/>
                </a:solidFill>
              </a:defRPr>
            </a:lvl2pPr>
            <a:lvl3pPr marL="1371600" indent="0" algn="ctr">
              <a:buNone/>
              <a:defRPr>
                <a:solidFill>
                  <a:schemeClr val="bg1"/>
                </a:solidFill>
              </a:defRPr>
            </a:lvl3pPr>
            <a:lvl4pPr marL="2057400" indent="0" algn="ctr">
              <a:buNone/>
              <a:defRPr>
                <a:solidFill>
                  <a:schemeClr val="bg1"/>
                </a:solidFill>
              </a:defRPr>
            </a:lvl4pPr>
            <a:lvl5pPr marL="27432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89890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ndo Ver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0325" y="450437"/>
            <a:ext cx="16287350" cy="1216131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>
              <a:lnSpc>
                <a:spcPts val="9200"/>
              </a:lnSpc>
              <a:defRPr sz="6300" cap="none" baseline="0">
                <a:solidFill>
                  <a:schemeClr val="bg1"/>
                </a:solidFill>
                <a:latin typeface="Calibri Bold" panose="020F0702030404030204" pitchFamily="34" charset="0"/>
                <a:cs typeface="Calibri Bold" panose="020F07020304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quarter" idx="10"/>
          </p:nvPr>
        </p:nvSpPr>
        <p:spPr>
          <a:xfrm>
            <a:off x="1000125" y="3038167"/>
            <a:ext cx="16287750" cy="492626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6000"/>
              </a:lnSpc>
              <a:spcBef>
                <a:spcPts val="2400"/>
              </a:spcBef>
              <a:buNone/>
              <a:defRPr sz="5000">
                <a:solidFill>
                  <a:schemeClr val="bg1"/>
                </a:solidFill>
              </a:defRPr>
            </a:lvl1pPr>
            <a:lvl2pPr marL="685800" indent="0" algn="ctr">
              <a:buNone/>
              <a:defRPr>
                <a:solidFill>
                  <a:schemeClr val="bg1"/>
                </a:solidFill>
              </a:defRPr>
            </a:lvl2pPr>
            <a:lvl3pPr marL="1371600" indent="0" algn="ctr">
              <a:buNone/>
              <a:defRPr>
                <a:solidFill>
                  <a:schemeClr val="bg1"/>
                </a:solidFill>
              </a:defRPr>
            </a:lvl3pPr>
            <a:lvl4pPr marL="2057400" indent="0" algn="ctr">
              <a:buNone/>
              <a:defRPr>
                <a:solidFill>
                  <a:schemeClr val="bg1"/>
                </a:solidFill>
              </a:defRPr>
            </a:lvl4pPr>
            <a:lvl5pPr marL="27432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89882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75186" y="524177"/>
            <a:ext cx="11665975" cy="1216131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ts val="9200"/>
              </a:lnSpc>
              <a:defRPr sz="7000" cap="none" baseline="0">
                <a:solidFill>
                  <a:srgbClr val="476559"/>
                </a:solidFill>
                <a:latin typeface="Calibri Bold" panose="020F0702030404030204" pitchFamily="34" charset="0"/>
                <a:cs typeface="Calibri Bold" panose="020F0702030404030204" pitchFamily="34" charset="0"/>
              </a:defRPr>
            </a:lvl1pPr>
          </a:lstStyle>
          <a:p>
            <a:r>
              <a:rPr lang="en-US" dirty="0" err="1"/>
              <a:t>Título</a:t>
            </a:r>
            <a:endParaRPr lang="en-US" dirty="0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quarter" idx="10"/>
          </p:nvPr>
        </p:nvSpPr>
        <p:spPr>
          <a:xfrm>
            <a:off x="819150" y="2336038"/>
            <a:ext cx="16725900" cy="6265491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3600"/>
              </a:lnSpc>
              <a:spcBef>
                <a:spcPts val="2400"/>
              </a:spcBef>
              <a:buNone/>
              <a:defRPr sz="3000">
                <a:solidFill>
                  <a:srgbClr val="565755"/>
                </a:solidFill>
              </a:defRPr>
            </a:lvl1pPr>
            <a:lvl2pPr marL="685800" indent="0" algn="ctr">
              <a:buNone/>
              <a:defRPr>
                <a:solidFill>
                  <a:schemeClr val="bg1"/>
                </a:solidFill>
              </a:defRPr>
            </a:lvl2pPr>
            <a:lvl3pPr marL="1371600" indent="0" algn="ctr">
              <a:buNone/>
              <a:defRPr>
                <a:solidFill>
                  <a:schemeClr val="bg1"/>
                </a:solidFill>
              </a:defRPr>
            </a:lvl3pPr>
            <a:lvl4pPr marL="2057400" indent="0" algn="ctr">
              <a:buNone/>
              <a:defRPr>
                <a:solidFill>
                  <a:schemeClr val="bg1"/>
                </a:solidFill>
              </a:defRPr>
            </a:lvl4pPr>
            <a:lvl5pPr marL="27432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 userDrawn="1">
            <p:custDataLst>
              <p:custData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5510" y="458039"/>
            <a:ext cx="4889463" cy="1251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736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75186" y="524177"/>
            <a:ext cx="11665975" cy="1216131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ts val="9200"/>
              </a:lnSpc>
              <a:defRPr sz="7000" cap="none" baseline="0">
                <a:solidFill>
                  <a:srgbClr val="476559"/>
                </a:solidFill>
                <a:latin typeface="Calibri Bold" panose="020F0702030404030204" pitchFamily="34" charset="0"/>
                <a:cs typeface="Calibri Bold" panose="020F0702030404030204" pitchFamily="34" charset="0"/>
              </a:defRPr>
            </a:lvl1pPr>
          </a:lstStyle>
          <a:p>
            <a:r>
              <a:rPr lang="en-US" dirty="0" err="1"/>
              <a:t>Título</a:t>
            </a:r>
            <a:endParaRPr lang="en-US" dirty="0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quarter" idx="10"/>
          </p:nvPr>
        </p:nvSpPr>
        <p:spPr>
          <a:xfrm>
            <a:off x="819150" y="2336038"/>
            <a:ext cx="16725900" cy="6265491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3600"/>
              </a:lnSpc>
              <a:spcBef>
                <a:spcPts val="2400"/>
              </a:spcBef>
              <a:buNone/>
              <a:defRPr sz="3000">
                <a:solidFill>
                  <a:srgbClr val="565755"/>
                </a:solidFill>
              </a:defRPr>
            </a:lvl1pPr>
            <a:lvl2pPr marL="685800" indent="0" algn="ctr">
              <a:buNone/>
              <a:defRPr>
                <a:solidFill>
                  <a:schemeClr val="bg1"/>
                </a:solidFill>
              </a:defRPr>
            </a:lvl2pPr>
            <a:lvl3pPr marL="1371600" indent="0" algn="ctr">
              <a:buNone/>
              <a:defRPr>
                <a:solidFill>
                  <a:schemeClr val="bg1"/>
                </a:solidFill>
              </a:defRPr>
            </a:lvl3pPr>
            <a:lvl4pPr marL="2057400" indent="0" algn="ctr">
              <a:buNone/>
              <a:defRPr>
                <a:solidFill>
                  <a:schemeClr val="bg1"/>
                </a:solidFill>
              </a:defRPr>
            </a:lvl4pPr>
            <a:lvl5pPr marL="27432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 userDrawn="1">
            <p:custDataLst>
              <p:custData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5510" y="458039"/>
            <a:ext cx="4889463" cy="1251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710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m Az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4922882"/>
            <a:ext cx="13716000" cy="1135018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>
              <a:lnSpc>
                <a:spcPts val="9200"/>
              </a:lnSpc>
              <a:defRPr sz="9400" cap="all" baseline="0">
                <a:solidFill>
                  <a:schemeClr val="bg1"/>
                </a:solidFill>
                <a:latin typeface="Calibri Bold" panose="020F0702030404030204" pitchFamily="34" charset="0"/>
                <a:cs typeface="Calibri Bold" panose="020F0702030404030204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4" name="Imagem 3"/>
          <p:cNvPicPr>
            <a:picLocks noChangeAspect="1"/>
          </p:cNvPicPr>
          <p:nvPr userDrawn="1">
            <p:custDataLst>
              <p:custData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7399" y="735710"/>
            <a:ext cx="9533203" cy="2510410"/>
          </a:xfrm>
          <a:prstGeom prst="rect">
            <a:avLst/>
          </a:prstGeom>
        </p:spPr>
      </p:pic>
      <p:grpSp>
        <p:nvGrpSpPr>
          <p:cNvPr id="19" name="Agrupar 18"/>
          <p:cNvGrpSpPr/>
          <p:nvPr userDrawn="1"/>
        </p:nvGrpSpPr>
        <p:grpSpPr>
          <a:xfrm>
            <a:off x="7343775" y="8902699"/>
            <a:ext cx="3600450" cy="1397000"/>
            <a:chOff x="7353300" y="8902699"/>
            <a:chExt cx="3600450" cy="1397000"/>
          </a:xfrm>
        </p:grpSpPr>
        <p:sp>
          <p:nvSpPr>
            <p:cNvPr id="7" name="Retângulo Arredondado 6"/>
            <p:cNvSpPr/>
            <p:nvPr userDrawn="1"/>
          </p:nvSpPr>
          <p:spPr>
            <a:xfrm>
              <a:off x="7353300" y="8902699"/>
              <a:ext cx="3600450" cy="1397000"/>
            </a:xfrm>
            <a:custGeom>
              <a:avLst/>
              <a:gdLst>
                <a:gd name="connsiteX0" fmla="*/ 0 w 3594100"/>
                <a:gd name="connsiteY0" fmla="*/ 305864 h 1835150"/>
                <a:gd name="connsiteX1" fmla="*/ 305864 w 3594100"/>
                <a:gd name="connsiteY1" fmla="*/ 0 h 1835150"/>
                <a:gd name="connsiteX2" fmla="*/ 3288236 w 3594100"/>
                <a:gd name="connsiteY2" fmla="*/ 0 h 1835150"/>
                <a:gd name="connsiteX3" fmla="*/ 3594100 w 3594100"/>
                <a:gd name="connsiteY3" fmla="*/ 305864 h 1835150"/>
                <a:gd name="connsiteX4" fmla="*/ 3594100 w 3594100"/>
                <a:gd name="connsiteY4" fmla="*/ 1529286 h 1835150"/>
                <a:gd name="connsiteX5" fmla="*/ 3288236 w 3594100"/>
                <a:gd name="connsiteY5" fmla="*/ 1835150 h 1835150"/>
                <a:gd name="connsiteX6" fmla="*/ 305864 w 3594100"/>
                <a:gd name="connsiteY6" fmla="*/ 1835150 h 1835150"/>
                <a:gd name="connsiteX7" fmla="*/ 0 w 3594100"/>
                <a:gd name="connsiteY7" fmla="*/ 1529286 h 1835150"/>
                <a:gd name="connsiteX8" fmla="*/ 0 w 3594100"/>
                <a:gd name="connsiteY8" fmla="*/ 305864 h 1835150"/>
                <a:gd name="connsiteX0" fmla="*/ 0 w 3594100"/>
                <a:gd name="connsiteY0" fmla="*/ 305864 h 1835150"/>
                <a:gd name="connsiteX1" fmla="*/ 305864 w 3594100"/>
                <a:gd name="connsiteY1" fmla="*/ 0 h 1835150"/>
                <a:gd name="connsiteX2" fmla="*/ 3288236 w 3594100"/>
                <a:gd name="connsiteY2" fmla="*/ 0 h 1835150"/>
                <a:gd name="connsiteX3" fmla="*/ 3594100 w 3594100"/>
                <a:gd name="connsiteY3" fmla="*/ 305864 h 1835150"/>
                <a:gd name="connsiteX4" fmla="*/ 3594100 w 3594100"/>
                <a:gd name="connsiteY4" fmla="*/ 1529286 h 1835150"/>
                <a:gd name="connsiteX5" fmla="*/ 3288236 w 3594100"/>
                <a:gd name="connsiteY5" fmla="*/ 1835150 h 1835150"/>
                <a:gd name="connsiteX6" fmla="*/ 0 w 3594100"/>
                <a:gd name="connsiteY6" fmla="*/ 1529286 h 1835150"/>
                <a:gd name="connsiteX7" fmla="*/ 0 w 3594100"/>
                <a:gd name="connsiteY7" fmla="*/ 305864 h 1835150"/>
                <a:gd name="connsiteX0" fmla="*/ 0 w 3594100"/>
                <a:gd name="connsiteY0" fmla="*/ 305864 h 1682214"/>
                <a:gd name="connsiteX1" fmla="*/ 305864 w 3594100"/>
                <a:gd name="connsiteY1" fmla="*/ 0 h 1682214"/>
                <a:gd name="connsiteX2" fmla="*/ 3288236 w 3594100"/>
                <a:gd name="connsiteY2" fmla="*/ 0 h 1682214"/>
                <a:gd name="connsiteX3" fmla="*/ 3594100 w 3594100"/>
                <a:gd name="connsiteY3" fmla="*/ 305864 h 1682214"/>
                <a:gd name="connsiteX4" fmla="*/ 3594100 w 3594100"/>
                <a:gd name="connsiteY4" fmla="*/ 1529286 h 1682214"/>
                <a:gd name="connsiteX5" fmla="*/ 0 w 3594100"/>
                <a:gd name="connsiteY5" fmla="*/ 1529286 h 1682214"/>
                <a:gd name="connsiteX6" fmla="*/ 0 w 3594100"/>
                <a:gd name="connsiteY6" fmla="*/ 305864 h 1682214"/>
                <a:gd name="connsiteX0" fmla="*/ 0 w 3594100"/>
                <a:gd name="connsiteY0" fmla="*/ 305864 h 1615968"/>
                <a:gd name="connsiteX1" fmla="*/ 305864 w 3594100"/>
                <a:gd name="connsiteY1" fmla="*/ 0 h 1615968"/>
                <a:gd name="connsiteX2" fmla="*/ 3288236 w 3594100"/>
                <a:gd name="connsiteY2" fmla="*/ 0 h 1615968"/>
                <a:gd name="connsiteX3" fmla="*/ 3594100 w 3594100"/>
                <a:gd name="connsiteY3" fmla="*/ 305864 h 1615968"/>
                <a:gd name="connsiteX4" fmla="*/ 3594100 w 3594100"/>
                <a:gd name="connsiteY4" fmla="*/ 1529286 h 1615968"/>
                <a:gd name="connsiteX5" fmla="*/ 0 w 3594100"/>
                <a:gd name="connsiteY5" fmla="*/ 1529286 h 1615968"/>
                <a:gd name="connsiteX6" fmla="*/ 0 w 3594100"/>
                <a:gd name="connsiteY6" fmla="*/ 305864 h 1615968"/>
                <a:gd name="connsiteX0" fmla="*/ 0 w 3594100"/>
                <a:gd name="connsiteY0" fmla="*/ 305864 h 1615968"/>
                <a:gd name="connsiteX1" fmla="*/ 305864 w 3594100"/>
                <a:gd name="connsiteY1" fmla="*/ 0 h 1615968"/>
                <a:gd name="connsiteX2" fmla="*/ 3288236 w 3594100"/>
                <a:gd name="connsiteY2" fmla="*/ 0 h 1615968"/>
                <a:gd name="connsiteX3" fmla="*/ 3594100 w 3594100"/>
                <a:gd name="connsiteY3" fmla="*/ 305864 h 1615968"/>
                <a:gd name="connsiteX4" fmla="*/ 3587750 w 3594100"/>
                <a:gd name="connsiteY4" fmla="*/ 1397000 h 1615968"/>
                <a:gd name="connsiteX5" fmla="*/ 3594100 w 3594100"/>
                <a:gd name="connsiteY5" fmla="*/ 1529286 h 1615968"/>
                <a:gd name="connsiteX6" fmla="*/ 0 w 3594100"/>
                <a:gd name="connsiteY6" fmla="*/ 1529286 h 1615968"/>
                <a:gd name="connsiteX7" fmla="*/ 0 w 3594100"/>
                <a:gd name="connsiteY7" fmla="*/ 305864 h 1615968"/>
                <a:gd name="connsiteX0" fmla="*/ 6350 w 3600450"/>
                <a:gd name="connsiteY0" fmla="*/ 305864 h 1615968"/>
                <a:gd name="connsiteX1" fmla="*/ 312214 w 3600450"/>
                <a:gd name="connsiteY1" fmla="*/ 0 h 1615968"/>
                <a:gd name="connsiteX2" fmla="*/ 3294586 w 3600450"/>
                <a:gd name="connsiteY2" fmla="*/ 0 h 1615968"/>
                <a:gd name="connsiteX3" fmla="*/ 3600450 w 3600450"/>
                <a:gd name="connsiteY3" fmla="*/ 305864 h 1615968"/>
                <a:gd name="connsiteX4" fmla="*/ 3594100 w 3600450"/>
                <a:gd name="connsiteY4" fmla="*/ 1397000 h 1615968"/>
                <a:gd name="connsiteX5" fmla="*/ 3600450 w 3600450"/>
                <a:gd name="connsiteY5" fmla="*/ 1529286 h 1615968"/>
                <a:gd name="connsiteX6" fmla="*/ 6350 w 3600450"/>
                <a:gd name="connsiteY6" fmla="*/ 1529286 h 1615968"/>
                <a:gd name="connsiteX7" fmla="*/ 0 w 3600450"/>
                <a:gd name="connsiteY7" fmla="*/ 1384300 h 1615968"/>
                <a:gd name="connsiteX8" fmla="*/ 6350 w 3600450"/>
                <a:gd name="connsiteY8" fmla="*/ 305864 h 1615968"/>
                <a:gd name="connsiteX0" fmla="*/ 6350 w 3600450"/>
                <a:gd name="connsiteY0" fmla="*/ 305864 h 1536255"/>
                <a:gd name="connsiteX1" fmla="*/ 312214 w 3600450"/>
                <a:gd name="connsiteY1" fmla="*/ 0 h 1536255"/>
                <a:gd name="connsiteX2" fmla="*/ 3294586 w 3600450"/>
                <a:gd name="connsiteY2" fmla="*/ 0 h 1536255"/>
                <a:gd name="connsiteX3" fmla="*/ 3600450 w 3600450"/>
                <a:gd name="connsiteY3" fmla="*/ 305864 h 1536255"/>
                <a:gd name="connsiteX4" fmla="*/ 3594100 w 3600450"/>
                <a:gd name="connsiteY4" fmla="*/ 1397000 h 1536255"/>
                <a:gd name="connsiteX5" fmla="*/ 3600450 w 3600450"/>
                <a:gd name="connsiteY5" fmla="*/ 1529286 h 1536255"/>
                <a:gd name="connsiteX6" fmla="*/ 0 w 3600450"/>
                <a:gd name="connsiteY6" fmla="*/ 1384300 h 1536255"/>
                <a:gd name="connsiteX7" fmla="*/ 6350 w 3600450"/>
                <a:gd name="connsiteY7" fmla="*/ 305864 h 1536255"/>
                <a:gd name="connsiteX0" fmla="*/ 6350 w 3600450"/>
                <a:gd name="connsiteY0" fmla="*/ 305864 h 1397000"/>
                <a:gd name="connsiteX1" fmla="*/ 312214 w 3600450"/>
                <a:gd name="connsiteY1" fmla="*/ 0 h 1397000"/>
                <a:gd name="connsiteX2" fmla="*/ 3294586 w 3600450"/>
                <a:gd name="connsiteY2" fmla="*/ 0 h 1397000"/>
                <a:gd name="connsiteX3" fmla="*/ 3600450 w 3600450"/>
                <a:gd name="connsiteY3" fmla="*/ 305864 h 1397000"/>
                <a:gd name="connsiteX4" fmla="*/ 3594100 w 3600450"/>
                <a:gd name="connsiteY4" fmla="*/ 1397000 h 1397000"/>
                <a:gd name="connsiteX5" fmla="*/ 0 w 3600450"/>
                <a:gd name="connsiteY5" fmla="*/ 1384300 h 1397000"/>
                <a:gd name="connsiteX6" fmla="*/ 6350 w 3600450"/>
                <a:gd name="connsiteY6" fmla="*/ 305864 h 139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00450" h="1397000">
                  <a:moveTo>
                    <a:pt x="6350" y="305864"/>
                  </a:moveTo>
                  <a:cubicBezTo>
                    <a:pt x="6350" y="136940"/>
                    <a:pt x="143290" y="0"/>
                    <a:pt x="312214" y="0"/>
                  </a:cubicBezTo>
                  <a:lnTo>
                    <a:pt x="3294586" y="0"/>
                  </a:lnTo>
                  <a:cubicBezTo>
                    <a:pt x="3463510" y="0"/>
                    <a:pt x="3600450" y="136940"/>
                    <a:pt x="3600450" y="305864"/>
                  </a:cubicBezTo>
                  <a:cubicBezTo>
                    <a:pt x="3598333" y="669576"/>
                    <a:pt x="3596217" y="1033288"/>
                    <a:pt x="3594100" y="1397000"/>
                  </a:cubicBezTo>
                  <a:lnTo>
                    <a:pt x="0" y="1384300"/>
                  </a:lnTo>
                  <a:cubicBezTo>
                    <a:pt x="2117" y="1024821"/>
                    <a:pt x="4233" y="665343"/>
                    <a:pt x="6350" y="30586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5" name="Imagem 4"/>
            <p:cNvPicPr>
              <a:picLocks noChangeAspect="1"/>
            </p:cNvPicPr>
            <p:nvPr userDrawn="1">
              <p:custDataLst>
                <p:custData r:id="rId2"/>
              </p:custDataLst>
            </p:nvPr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76921" y="9160670"/>
              <a:ext cx="1100605" cy="877045"/>
            </a:xfrm>
            <a:prstGeom prst="rect">
              <a:avLst/>
            </a:prstGeom>
          </p:spPr>
        </p:pic>
        <p:pic>
          <p:nvPicPr>
            <p:cNvPr id="6" name="Imagem 5"/>
            <p:cNvPicPr>
              <a:picLocks noChangeAspect="1"/>
            </p:cNvPicPr>
            <p:nvPr userDrawn="1">
              <p:custDataLst>
                <p:custData r:id="rId3"/>
              </p:custDataLst>
            </p:nvPr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69906" y="9286597"/>
              <a:ext cx="1421719" cy="6028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22445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m Ver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4922882"/>
            <a:ext cx="13716000" cy="1135018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>
              <a:lnSpc>
                <a:spcPts val="9200"/>
              </a:lnSpc>
              <a:defRPr sz="9400" cap="all" baseline="0">
                <a:solidFill>
                  <a:schemeClr val="bg1"/>
                </a:solidFill>
                <a:latin typeface="Calibri Bold" panose="020F0702030404030204" pitchFamily="34" charset="0"/>
                <a:cs typeface="Calibri Bold" panose="020F0702030404030204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4" name="Imagem 3"/>
          <p:cNvPicPr>
            <a:picLocks noChangeAspect="1"/>
          </p:cNvPicPr>
          <p:nvPr userDrawn="1">
            <p:custDataLst>
              <p:custData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7399" y="735710"/>
            <a:ext cx="9533203" cy="2510410"/>
          </a:xfrm>
          <a:prstGeom prst="rect">
            <a:avLst/>
          </a:prstGeom>
        </p:spPr>
      </p:pic>
      <p:grpSp>
        <p:nvGrpSpPr>
          <p:cNvPr id="19" name="Agrupar 18"/>
          <p:cNvGrpSpPr/>
          <p:nvPr userDrawn="1"/>
        </p:nvGrpSpPr>
        <p:grpSpPr>
          <a:xfrm>
            <a:off x="7343775" y="8902699"/>
            <a:ext cx="3600450" cy="1397000"/>
            <a:chOff x="7353300" y="8902699"/>
            <a:chExt cx="3600450" cy="1397000"/>
          </a:xfrm>
        </p:grpSpPr>
        <p:sp>
          <p:nvSpPr>
            <p:cNvPr id="7" name="Retângulo Arredondado 6"/>
            <p:cNvSpPr/>
            <p:nvPr userDrawn="1"/>
          </p:nvSpPr>
          <p:spPr>
            <a:xfrm>
              <a:off x="7353300" y="8902699"/>
              <a:ext cx="3600450" cy="1397000"/>
            </a:xfrm>
            <a:custGeom>
              <a:avLst/>
              <a:gdLst>
                <a:gd name="connsiteX0" fmla="*/ 0 w 3594100"/>
                <a:gd name="connsiteY0" fmla="*/ 305864 h 1835150"/>
                <a:gd name="connsiteX1" fmla="*/ 305864 w 3594100"/>
                <a:gd name="connsiteY1" fmla="*/ 0 h 1835150"/>
                <a:gd name="connsiteX2" fmla="*/ 3288236 w 3594100"/>
                <a:gd name="connsiteY2" fmla="*/ 0 h 1835150"/>
                <a:gd name="connsiteX3" fmla="*/ 3594100 w 3594100"/>
                <a:gd name="connsiteY3" fmla="*/ 305864 h 1835150"/>
                <a:gd name="connsiteX4" fmla="*/ 3594100 w 3594100"/>
                <a:gd name="connsiteY4" fmla="*/ 1529286 h 1835150"/>
                <a:gd name="connsiteX5" fmla="*/ 3288236 w 3594100"/>
                <a:gd name="connsiteY5" fmla="*/ 1835150 h 1835150"/>
                <a:gd name="connsiteX6" fmla="*/ 305864 w 3594100"/>
                <a:gd name="connsiteY6" fmla="*/ 1835150 h 1835150"/>
                <a:gd name="connsiteX7" fmla="*/ 0 w 3594100"/>
                <a:gd name="connsiteY7" fmla="*/ 1529286 h 1835150"/>
                <a:gd name="connsiteX8" fmla="*/ 0 w 3594100"/>
                <a:gd name="connsiteY8" fmla="*/ 305864 h 1835150"/>
                <a:gd name="connsiteX0" fmla="*/ 0 w 3594100"/>
                <a:gd name="connsiteY0" fmla="*/ 305864 h 1835150"/>
                <a:gd name="connsiteX1" fmla="*/ 305864 w 3594100"/>
                <a:gd name="connsiteY1" fmla="*/ 0 h 1835150"/>
                <a:gd name="connsiteX2" fmla="*/ 3288236 w 3594100"/>
                <a:gd name="connsiteY2" fmla="*/ 0 h 1835150"/>
                <a:gd name="connsiteX3" fmla="*/ 3594100 w 3594100"/>
                <a:gd name="connsiteY3" fmla="*/ 305864 h 1835150"/>
                <a:gd name="connsiteX4" fmla="*/ 3594100 w 3594100"/>
                <a:gd name="connsiteY4" fmla="*/ 1529286 h 1835150"/>
                <a:gd name="connsiteX5" fmla="*/ 3288236 w 3594100"/>
                <a:gd name="connsiteY5" fmla="*/ 1835150 h 1835150"/>
                <a:gd name="connsiteX6" fmla="*/ 0 w 3594100"/>
                <a:gd name="connsiteY6" fmla="*/ 1529286 h 1835150"/>
                <a:gd name="connsiteX7" fmla="*/ 0 w 3594100"/>
                <a:gd name="connsiteY7" fmla="*/ 305864 h 1835150"/>
                <a:gd name="connsiteX0" fmla="*/ 0 w 3594100"/>
                <a:gd name="connsiteY0" fmla="*/ 305864 h 1682214"/>
                <a:gd name="connsiteX1" fmla="*/ 305864 w 3594100"/>
                <a:gd name="connsiteY1" fmla="*/ 0 h 1682214"/>
                <a:gd name="connsiteX2" fmla="*/ 3288236 w 3594100"/>
                <a:gd name="connsiteY2" fmla="*/ 0 h 1682214"/>
                <a:gd name="connsiteX3" fmla="*/ 3594100 w 3594100"/>
                <a:gd name="connsiteY3" fmla="*/ 305864 h 1682214"/>
                <a:gd name="connsiteX4" fmla="*/ 3594100 w 3594100"/>
                <a:gd name="connsiteY4" fmla="*/ 1529286 h 1682214"/>
                <a:gd name="connsiteX5" fmla="*/ 0 w 3594100"/>
                <a:gd name="connsiteY5" fmla="*/ 1529286 h 1682214"/>
                <a:gd name="connsiteX6" fmla="*/ 0 w 3594100"/>
                <a:gd name="connsiteY6" fmla="*/ 305864 h 1682214"/>
                <a:gd name="connsiteX0" fmla="*/ 0 w 3594100"/>
                <a:gd name="connsiteY0" fmla="*/ 305864 h 1615968"/>
                <a:gd name="connsiteX1" fmla="*/ 305864 w 3594100"/>
                <a:gd name="connsiteY1" fmla="*/ 0 h 1615968"/>
                <a:gd name="connsiteX2" fmla="*/ 3288236 w 3594100"/>
                <a:gd name="connsiteY2" fmla="*/ 0 h 1615968"/>
                <a:gd name="connsiteX3" fmla="*/ 3594100 w 3594100"/>
                <a:gd name="connsiteY3" fmla="*/ 305864 h 1615968"/>
                <a:gd name="connsiteX4" fmla="*/ 3594100 w 3594100"/>
                <a:gd name="connsiteY4" fmla="*/ 1529286 h 1615968"/>
                <a:gd name="connsiteX5" fmla="*/ 0 w 3594100"/>
                <a:gd name="connsiteY5" fmla="*/ 1529286 h 1615968"/>
                <a:gd name="connsiteX6" fmla="*/ 0 w 3594100"/>
                <a:gd name="connsiteY6" fmla="*/ 305864 h 1615968"/>
                <a:gd name="connsiteX0" fmla="*/ 0 w 3594100"/>
                <a:gd name="connsiteY0" fmla="*/ 305864 h 1615968"/>
                <a:gd name="connsiteX1" fmla="*/ 305864 w 3594100"/>
                <a:gd name="connsiteY1" fmla="*/ 0 h 1615968"/>
                <a:gd name="connsiteX2" fmla="*/ 3288236 w 3594100"/>
                <a:gd name="connsiteY2" fmla="*/ 0 h 1615968"/>
                <a:gd name="connsiteX3" fmla="*/ 3594100 w 3594100"/>
                <a:gd name="connsiteY3" fmla="*/ 305864 h 1615968"/>
                <a:gd name="connsiteX4" fmla="*/ 3587750 w 3594100"/>
                <a:gd name="connsiteY4" fmla="*/ 1397000 h 1615968"/>
                <a:gd name="connsiteX5" fmla="*/ 3594100 w 3594100"/>
                <a:gd name="connsiteY5" fmla="*/ 1529286 h 1615968"/>
                <a:gd name="connsiteX6" fmla="*/ 0 w 3594100"/>
                <a:gd name="connsiteY6" fmla="*/ 1529286 h 1615968"/>
                <a:gd name="connsiteX7" fmla="*/ 0 w 3594100"/>
                <a:gd name="connsiteY7" fmla="*/ 305864 h 1615968"/>
                <a:gd name="connsiteX0" fmla="*/ 6350 w 3600450"/>
                <a:gd name="connsiteY0" fmla="*/ 305864 h 1615968"/>
                <a:gd name="connsiteX1" fmla="*/ 312214 w 3600450"/>
                <a:gd name="connsiteY1" fmla="*/ 0 h 1615968"/>
                <a:gd name="connsiteX2" fmla="*/ 3294586 w 3600450"/>
                <a:gd name="connsiteY2" fmla="*/ 0 h 1615968"/>
                <a:gd name="connsiteX3" fmla="*/ 3600450 w 3600450"/>
                <a:gd name="connsiteY3" fmla="*/ 305864 h 1615968"/>
                <a:gd name="connsiteX4" fmla="*/ 3594100 w 3600450"/>
                <a:gd name="connsiteY4" fmla="*/ 1397000 h 1615968"/>
                <a:gd name="connsiteX5" fmla="*/ 3600450 w 3600450"/>
                <a:gd name="connsiteY5" fmla="*/ 1529286 h 1615968"/>
                <a:gd name="connsiteX6" fmla="*/ 6350 w 3600450"/>
                <a:gd name="connsiteY6" fmla="*/ 1529286 h 1615968"/>
                <a:gd name="connsiteX7" fmla="*/ 0 w 3600450"/>
                <a:gd name="connsiteY7" fmla="*/ 1384300 h 1615968"/>
                <a:gd name="connsiteX8" fmla="*/ 6350 w 3600450"/>
                <a:gd name="connsiteY8" fmla="*/ 305864 h 1615968"/>
                <a:gd name="connsiteX0" fmla="*/ 6350 w 3600450"/>
                <a:gd name="connsiteY0" fmla="*/ 305864 h 1536255"/>
                <a:gd name="connsiteX1" fmla="*/ 312214 w 3600450"/>
                <a:gd name="connsiteY1" fmla="*/ 0 h 1536255"/>
                <a:gd name="connsiteX2" fmla="*/ 3294586 w 3600450"/>
                <a:gd name="connsiteY2" fmla="*/ 0 h 1536255"/>
                <a:gd name="connsiteX3" fmla="*/ 3600450 w 3600450"/>
                <a:gd name="connsiteY3" fmla="*/ 305864 h 1536255"/>
                <a:gd name="connsiteX4" fmla="*/ 3594100 w 3600450"/>
                <a:gd name="connsiteY4" fmla="*/ 1397000 h 1536255"/>
                <a:gd name="connsiteX5" fmla="*/ 3600450 w 3600450"/>
                <a:gd name="connsiteY5" fmla="*/ 1529286 h 1536255"/>
                <a:gd name="connsiteX6" fmla="*/ 0 w 3600450"/>
                <a:gd name="connsiteY6" fmla="*/ 1384300 h 1536255"/>
                <a:gd name="connsiteX7" fmla="*/ 6350 w 3600450"/>
                <a:gd name="connsiteY7" fmla="*/ 305864 h 1536255"/>
                <a:gd name="connsiteX0" fmla="*/ 6350 w 3600450"/>
                <a:gd name="connsiteY0" fmla="*/ 305864 h 1397000"/>
                <a:gd name="connsiteX1" fmla="*/ 312214 w 3600450"/>
                <a:gd name="connsiteY1" fmla="*/ 0 h 1397000"/>
                <a:gd name="connsiteX2" fmla="*/ 3294586 w 3600450"/>
                <a:gd name="connsiteY2" fmla="*/ 0 h 1397000"/>
                <a:gd name="connsiteX3" fmla="*/ 3600450 w 3600450"/>
                <a:gd name="connsiteY3" fmla="*/ 305864 h 1397000"/>
                <a:gd name="connsiteX4" fmla="*/ 3594100 w 3600450"/>
                <a:gd name="connsiteY4" fmla="*/ 1397000 h 1397000"/>
                <a:gd name="connsiteX5" fmla="*/ 0 w 3600450"/>
                <a:gd name="connsiteY5" fmla="*/ 1384300 h 1397000"/>
                <a:gd name="connsiteX6" fmla="*/ 6350 w 3600450"/>
                <a:gd name="connsiteY6" fmla="*/ 305864 h 139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00450" h="1397000">
                  <a:moveTo>
                    <a:pt x="6350" y="305864"/>
                  </a:moveTo>
                  <a:cubicBezTo>
                    <a:pt x="6350" y="136940"/>
                    <a:pt x="143290" y="0"/>
                    <a:pt x="312214" y="0"/>
                  </a:cubicBezTo>
                  <a:lnTo>
                    <a:pt x="3294586" y="0"/>
                  </a:lnTo>
                  <a:cubicBezTo>
                    <a:pt x="3463510" y="0"/>
                    <a:pt x="3600450" y="136940"/>
                    <a:pt x="3600450" y="305864"/>
                  </a:cubicBezTo>
                  <a:cubicBezTo>
                    <a:pt x="3598333" y="669576"/>
                    <a:pt x="3596217" y="1033288"/>
                    <a:pt x="3594100" y="1397000"/>
                  </a:cubicBezTo>
                  <a:lnTo>
                    <a:pt x="0" y="1384300"/>
                  </a:lnTo>
                  <a:cubicBezTo>
                    <a:pt x="2117" y="1024821"/>
                    <a:pt x="4233" y="665343"/>
                    <a:pt x="6350" y="30586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5" name="Imagem 4"/>
            <p:cNvPicPr>
              <a:picLocks noChangeAspect="1"/>
            </p:cNvPicPr>
            <p:nvPr userDrawn="1">
              <p:custDataLst>
                <p:custData r:id="rId2"/>
              </p:custDataLst>
            </p:nvPr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76921" y="9160670"/>
              <a:ext cx="1100605" cy="877045"/>
            </a:xfrm>
            <a:prstGeom prst="rect">
              <a:avLst/>
            </a:prstGeom>
          </p:spPr>
        </p:pic>
        <p:pic>
          <p:nvPicPr>
            <p:cNvPr id="6" name="Imagem 5"/>
            <p:cNvPicPr>
              <a:picLocks noChangeAspect="1"/>
            </p:cNvPicPr>
            <p:nvPr userDrawn="1">
              <p:custDataLst>
                <p:custData r:id="rId3"/>
              </p:custDataLst>
            </p:nvPr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69906" y="9286597"/>
              <a:ext cx="1421719" cy="6028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4135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>
            <a:spLocks noGrp="1"/>
          </p:cNvSpPr>
          <p:nvPr userDrawn="1">
            <p:ph idx="10"/>
          </p:nvPr>
        </p:nvSpPr>
        <p:spPr>
          <a:xfrm>
            <a:off x="714317" y="2730717"/>
            <a:ext cx="16859369" cy="6699063"/>
          </a:xfrm>
          <a:prstGeom prst="rect">
            <a:avLst/>
          </a:prstGeom>
        </p:spPr>
        <p:txBody>
          <a:bodyPr/>
          <a:lstStyle>
            <a:lvl1pPr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pt-BR" dirty="0"/>
              <a:t>48719</a:t>
            </a:r>
          </a:p>
          <a:p>
            <a:r>
              <a:rPr lang="pt-BR" dirty="0"/>
              <a:t>6451867498</a:t>
            </a:r>
          </a:p>
        </p:txBody>
      </p:sp>
      <p:sp>
        <p:nvSpPr>
          <p:cNvPr id="5" name="Título 1"/>
          <p:cNvSpPr>
            <a:spLocks noGrp="1"/>
          </p:cNvSpPr>
          <p:nvPr userDrawn="1">
            <p:ph type="title"/>
          </p:nvPr>
        </p:nvSpPr>
        <p:spPr>
          <a:xfrm>
            <a:off x="935089" y="498984"/>
            <a:ext cx="13144592" cy="1728192"/>
          </a:xfrm>
          <a:prstGeom prst="rect">
            <a:avLst/>
          </a:prstGeom>
        </p:spPr>
        <p:txBody>
          <a:bodyPr/>
          <a:lstStyle>
            <a:lvl1pPr algn="l">
              <a:defRPr sz="54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15964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91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customXml" Target="../../customXml/item8.xml"/><Relationship Id="rId1" Type="http://schemas.openxmlformats.org/officeDocument/2006/relationships/customXml" Target="../../customXml/item15.xml"/><Relationship Id="rId4" Type="http://schemas.openxmlformats.org/officeDocument/2006/relationships/image" Target="../media/image1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5.xml"/><Relationship Id="rId1" Type="http://schemas.openxmlformats.org/officeDocument/2006/relationships/customXml" Target="../../customXml/item18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5.xml"/><Relationship Id="rId1" Type="http://schemas.openxmlformats.org/officeDocument/2006/relationships/customXml" Target="../../customXml/item2.xml"/><Relationship Id="rId6" Type="http://schemas.openxmlformats.org/officeDocument/2006/relationships/image" Target="../media/image27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4.xml"/><Relationship Id="rId1" Type="http://schemas.openxmlformats.org/officeDocument/2006/relationships/customXml" Target="../../customXml/item23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5.xml"/><Relationship Id="rId1" Type="http://schemas.openxmlformats.org/officeDocument/2006/relationships/customXml" Target="../../customXml/item33.xml"/><Relationship Id="rId5" Type="http://schemas.openxmlformats.org/officeDocument/2006/relationships/image" Target="../media/image33.png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5.xml"/><Relationship Id="rId1" Type="http://schemas.openxmlformats.org/officeDocument/2006/relationships/customXml" Target="../../customXml/item14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5.xml"/><Relationship Id="rId1" Type="http://schemas.openxmlformats.org/officeDocument/2006/relationships/customXml" Target="../../customXml/item28.xml"/><Relationship Id="rId5" Type="http://schemas.openxmlformats.org/officeDocument/2006/relationships/image" Target="../media/image37.png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40.png"/><Relationship Id="rId2" Type="http://schemas.openxmlformats.org/officeDocument/2006/relationships/slideLayout" Target="../slideLayouts/slideLayout5.xml"/><Relationship Id="rId1" Type="http://schemas.openxmlformats.org/officeDocument/2006/relationships/customXml" Target="../../customXml/item1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customXml" Target="../../customXml/item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5.xml"/><Relationship Id="rId1" Type="http://schemas.openxmlformats.org/officeDocument/2006/relationships/customXml" Target="../../customXml/item30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43.png"/><Relationship Id="rId2" Type="http://schemas.openxmlformats.org/officeDocument/2006/relationships/slideLayout" Target="../slideLayouts/slideLayout5.xml"/><Relationship Id="rId1" Type="http://schemas.openxmlformats.org/officeDocument/2006/relationships/customXml" Target="../../customXml/item13.xml"/><Relationship Id="rId6" Type="http://schemas.openxmlformats.org/officeDocument/2006/relationships/image" Target="../media/image42.png"/><Relationship Id="rId5" Type="http://schemas.openxmlformats.org/officeDocument/2006/relationships/image" Target="../media/image40.png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5.xml"/><Relationship Id="rId1" Type="http://schemas.openxmlformats.org/officeDocument/2006/relationships/customXml" Target="../../customXml/item25.xml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hyperlink" Target="mailto:Cristovam.neto@altadiagnosticos.com.br" TargetMode="Externa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6.xml"/><Relationship Id="rId1" Type="http://schemas.openxmlformats.org/officeDocument/2006/relationships/customXml" Target="../../customXml/item2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6.xml"/><Relationship Id="rId1" Type="http://schemas.openxmlformats.org/officeDocument/2006/relationships/customXml" Target="../../customXml/item2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customXml" Target="../../customXml/item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customXml" Target="../../customXml/item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.xml"/><Relationship Id="rId1" Type="http://schemas.openxmlformats.org/officeDocument/2006/relationships/customXml" Target="../../customXml/item31.xml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5.xml"/><Relationship Id="rId1" Type="http://schemas.openxmlformats.org/officeDocument/2006/relationships/customXml" Target="../../customXml/item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773204" y="4095524"/>
            <a:ext cx="13859192" cy="1525982"/>
          </a:xfrm>
        </p:spPr>
        <p:txBody>
          <a:bodyPr/>
          <a:lstStyle/>
          <a:p>
            <a:r>
              <a:rPr lang="pt-BR" sz="6000" dirty="0" smtClean="0"/>
              <a:t>O PROCESSO DE CRIAÇÃO </a:t>
            </a:r>
            <a:br>
              <a:rPr lang="pt-BR" sz="6000" dirty="0" smtClean="0"/>
            </a:br>
            <a:r>
              <a:rPr lang="pt-BR" sz="6000" dirty="0" smtClean="0"/>
              <a:t>DE UM ALGORITMO DE AI</a:t>
            </a:r>
            <a:endParaRPr lang="pt-BR" sz="6000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 smtClean="0"/>
              <a:t>Cristovam Scapulatempo Neto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t-BR" dirty="0" smtClean="0"/>
              <a:t>Diretor médico de patologia e genômica DASA</a:t>
            </a:r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>
            <p:custDataLst>
              <p:custData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508" y="3417932"/>
            <a:ext cx="3521392" cy="325729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>
            <p:custDataLst>
              <p:custData r:id="rId2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012508" y="6689115"/>
            <a:ext cx="3521392" cy="325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634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00866" y="250078"/>
            <a:ext cx="13750414" cy="1216131"/>
          </a:xfrm>
        </p:spPr>
        <p:txBody>
          <a:bodyPr/>
          <a:lstStyle/>
          <a:p>
            <a:r>
              <a:rPr lang="pt-BR" sz="6000" dirty="0" smtClean="0"/>
              <a:t>CHALLENGES FOR AI CONSTRUCTION</a:t>
            </a:r>
            <a:endParaRPr lang="pt-BR" sz="6000" dirty="0"/>
          </a:p>
        </p:txBody>
      </p:sp>
      <p:pic>
        <p:nvPicPr>
          <p:cNvPr id="4" name="Imagem 3"/>
          <p:cNvPicPr>
            <a:picLocks noChangeAspect="1"/>
          </p:cNvPicPr>
          <p:nvPr>
            <p:custDataLst>
              <p:custData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661040"/>
            <a:ext cx="2757714" cy="480167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73312" y="1466209"/>
            <a:ext cx="9839728" cy="1540518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21655" y="3197446"/>
            <a:ext cx="10881189" cy="6053234"/>
          </a:xfrm>
          <a:prstGeom prst="rect">
            <a:avLst/>
          </a:prstGeom>
        </p:spPr>
      </p:pic>
      <p:sp>
        <p:nvSpPr>
          <p:cNvPr id="9" name="Retângulo 8"/>
          <p:cNvSpPr/>
          <p:nvPr/>
        </p:nvSpPr>
        <p:spPr>
          <a:xfrm>
            <a:off x="12422526" y="9948446"/>
            <a:ext cx="360913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b="1" dirty="0" err="1">
                <a:solidFill>
                  <a:schemeClr val="bg1"/>
                </a:solidFill>
              </a:rPr>
              <a:t>Modern</a:t>
            </a:r>
            <a:r>
              <a:rPr lang="pt-BR" sz="1600" b="1" dirty="0">
                <a:solidFill>
                  <a:schemeClr val="bg1"/>
                </a:solidFill>
              </a:rPr>
              <a:t> </a:t>
            </a:r>
            <a:r>
              <a:rPr lang="pt-BR" sz="1600" b="1" dirty="0" err="1">
                <a:solidFill>
                  <a:schemeClr val="bg1"/>
                </a:solidFill>
              </a:rPr>
              <a:t>Pathology</a:t>
            </a:r>
            <a:r>
              <a:rPr lang="pt-BR" sz="1600" b="1" dirty="0">
                <a:solidFill>
                  <a:schemeClr val="bg1"/>
                </a:solidFill>
              </a:rPr>
              <a:t> (2021) 34:2098–2108</a:t>
            </a:r>
          </a:p>
        </p:txBody>
      </p:sp>
    </p:spTree>
    <p:extLst>
      <p:ext uri="{BB962C8B-B14F-4D97-AF65-F5344CB8AC3E}">
        <p14:creationId xmlns:p14="http://schemas.microsoft.com/office/powerpoint/2010/main" val="1292636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00866" y="250078"/>
            <a:ext cx="13750414" cy="1216131"/>
          </a:xfrm>
        </p:spPr>
        <p:txBody>
          <a:bodyPr/>
          <a:lstStyle/>
          <a:p>
            <a:r>
              <a:rPr lang="pt-BR" sz="6000" dirty="0" smtClean="0"/>
              <a:t>CHALLENGES FOR AI CONSTRUCTION</a:t>
            </a:r>
            <a:endParaRPr lang="pt-BR" sz="6000" dirty="0"/>
          </a:p>
        </p:txBody>
      </p:sp>
      <p:pic>
        <p:nvPicPr>
          <p:cNvPr id="4" name="Imagem 3"/>
          <p:cNvPicPr>
            <a:picLocks noChangeAspect="1"/>
          </p:cNvPicPr>
          <p:nvPr>
            <p:custDataLst>
              <p:custData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661040"/>
            <a:ext cx="2757714" cy="480167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73312" y="1466209"/>
            <a:ext cx="9839728" cy="1540518"/>
          </a:xfrm>
          <a:prstGeom prst="rect">
            <a:avLst/>
          </a:prstGeom>
        </p:spPr>
      </p:pic>
      <p:sp>
        <p:nvSpPr>
          <p:cNvPr id="9" name="Retângulo 8"/>
          <p:cNvSpPr/>
          <p:nvPr/>
        </p:nvSpPr>
        <p:spPr>
          <a:xfrm>
            <a:off x="12422526" y="9948446"/>
            <a:ext cx="360913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b="1" dirty="0" err="1">
                <a:solidFill>
                  <a:schemeClr val="bg1"/>
                </a:solidFill>
              </a:rPr>
              <a:t>Modern</a:t>
            </a:r>
            <a:r>
              <a:rPr lang="pt-BR" sz="1600" b="1" dirty="0">
                <a:solidFill>
                  <a:schemeClr val="bg1"/>
                </a:solidFill>
              </a:rPr>
              <a:t> </a:t>
            </a:r>
            <a:r>
              <a:rPr lang="pt-BR" sz="1600" b="1" dirty="0" err="1">
                <a:solidFill>
                  <a:schemeClr val="bg1"/>
                </a:solidFill>
              </a:rPr>
              <a:t>Pathology</a:t>
            </a:r>
            <a:r>
              <a:rPr lang="pt-BR" sz="1600" b="1" dirty="0">
                <a:solidFill>
                  <a:schemeClr val="bg1"/>
                </a:solidFill>
              </a:rPr>
              <a:t> (2021) 34:2098–2108</a:t>
            </a: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94953" y="3225480"/>
            <a:ext cx="11181896" cy="6504212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300866" y="4005798"/>
            <a:ext cx="5684520" cy="397031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b="1" dirty="0" smtClean="0">
                <a:solidFill>
                  <a:srgbClr val="002060"/>
                </a:solidFill>
              </a:rPr>
              <a:t>Artifacts </a:t>
            </a:r>
            <a:r>
              <a:rPr lang="en-US" sz="2800" b="1" dirty="0">
                <a:solidFill>
                  <a:srgbClr val="002060"/>
                </a:solidFill>
              </a:rPr>
              <a:t>on slides are frequent causes of false positives and false negatives</a:t>
            </a:r>
            <a:r>
              <a:rPr lang="en-US" sz="2800" b="1" dirty="0" smtClean="0">
                <a:solidFill>
                  <a:srgbClr val="002060"/>
                </a:solidFill>
              </a:rPr>
              <a:t>.</a:t>
            </a:r>
          </a:p>
          <a:p>
            <a:endParaRPr lang="en-US" sz="2800" b="1" dirty="0">
              <a:solidFill>
                <a:srgbClr val="00206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>
                <a:solidFill>
                  <a:srgbClr val="002060"/>
                </a:solidFill>
              </a:rPr>
              <a:t>For greater reproducibility of algorithms, they must be validated taking into account artifacts that can be artificially created.</a:t>
            </a:r>
            <a:endParaRPr lang="pt-BR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529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35858" y="-106680"/>
            <a:ext cx="11665975" cy="1216131"/>
          </a:xfrm>
        </p:spPr>
        <p:txBody>
          <a:bodyPr/>
          <a:lstStyle/>
          <a:p>
            <a:r>
              <a:rPr lang="pt-BR" dirty="0" err="1" smtClean="0"/>
              <a:t>Algoritm</a:t>
            </a:r>
            <a:r>
              <a:rPr lang="pt-BR" dirty="0" smtClean="0"/>
              <a:t> </a:t>
            </a:r>
            <a:r>
              <a:rPr lang="pt-BR" dirty="0" err="1" smtClean="0"/>
              <a:t>creation</a:t>
            </a:r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9627840" y="7259290"/>
            <a:ext cx="217399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100" b="1" dirty="0" err="1">
                <a:solidFill>
                  <a:schemeClr val="bg1"/>
                </a:solidFill>
                <a:latin typeface="BlinkMacSystemFont"/>
              </a:rPr>
              <a:t>Sci</a:t>
            </a:r>
            <a:r>
              <a:rPr lang="pt-BR" sz="1100" b="1" dirty="0">
                <a:solidFill>
                  <a:schemeClr val="bg1"/>
                </a:solidFill>
                <a:latin typeface="BlinkMacSystemFont"/>
              </a:rPr>
              <a:t> Rep. 2017 </a:t>
            </a:r>
            <a:r>
              <a:rPr lang="pt-BR" sz="1100" b="1" dirty="0" err="1">
                <a:solidFill>
                  <a:schemeClr val="bg1"/>
                </a:solidFill>
                <a:latin typeface="BlinkMacSystemFont"/>
              </a:rPr>
              <a:t>Apr</a:t>
            </a:r>
            <a:r>
              <a:rPr lang="pt-BR" sz="1100" b="1" dirty="0">
                <a:solidFill>
                  <a:schemeClr val="bg1"/>
                </a:solidFill>
                <a:latin typeface="BlinkMacSystemFont"/>
              </a:rPr>
              <a:t> 18;7:46450.</a:t>
            </a:r>
            <a:endParaRPr lang="pt-BR" sz="1100" b="1" dirty="0">
              <a:solidFill>
                <a:schemeClr val="bg1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4663440" y="1368531"/>
            <a:ext cx="65684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/>
              <a:t>	CAMELYON CHALENGE 16</a:t>
            </a:r>
            <a:endParaRPr lang="pt-BR" sz="4000" b="1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135858" y="2060712"/>
            <a:ext cx="809244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pt-BR" sz="2800" b="1" dirty="0" smtClean="0">
                <a:solidFill>
                  <a:srgbClr val="002060"/>
                </a:solidFill>
              </a:rPr>
              <a:t>Game </a:t>
            </a:r>
            <a:r>
              <a:rPr lang="pt-BR" sz="2800" b="1" dirty="0" err="1" smtClean="0">
                <a:solidFill>
                  <a:srgbClr val="002060"/>
                </a:solidFill>
              </a:rPr>
              <a:t>changer</a:t>
            </a:r>
            <a:r>
              <a:rPr lang="pt-BR" sz="2800" b="1" dirty="0" smtClean="0">
                <a:solidFill>
                  <a:srgbClr val="002060"/>
                </a:solidFill>
              </a:rPr>
              <a:t> in </a:t>
            </a:r>
            <a:r>
              <a:rPr lang="pt-BR" sz="2800" b="1" dirty="0" err="1" smtClean="0">
                <a:solidFill>
                  <a:srgbClr val="002060"/>
                </a:solidFill>
              </a:rPr>
              <a:t>the</a:t>
            </a:r>
            <a:r>
              <a:rPr lang="pt-BR" sz="2800" b="1" dirty="0" smtClean="0">
                <a:solidFill>
                  <a:srgbClr val="002060"/>
                </a:solidFill>
              </a:rPr>
              <a:t> </a:t>
            </a:r>
            <a:r>
              <a:rPr lang="pt-BR" sz="2800" b="1" dirty="0" err="1" smtClean="0">
                <a:solidFill>
                  <a:srgbClr val="002060"/>
                </a:solidFill>
              </a:rPr>
              <a:t>field</a:t>
            </a:r>
            <a:r>
              <a:rPr lang="pt-BR" sz="2800" b="1" dirty="0" smtClean="0">
                <a:solidFill>
                  <a:srgbClr val="002060"/>
                </a:solidFill>
              </a:rPr>
              <a:t> </a:t>
            </a:r>
            <a:r>
              <a:rPr lang="pt-BR" sz="2800" b="1" dirty="0" err="1" smtClean="0">
                <a:solidFill>
                  <a:srgbClr val="002060"/>
                </a:solidFill>
              </a:rPr>
              <a:t>of</a:t>
            </a:r>
            <a:r>
              <a:rPr lang="pt-BR" sz="2800" b="1" dirty="0" smtClean="0">
                <a:solidFill>
                  <a:srgbClr val="002060"/>
                </a:solidFill>
              </a:rPr>
              <a:t> </a:t>
            </a:r>
            <a:r>
              <a:rPr lang="pt-BR" sz="2800" b="1" dirty="0" err="1" smtClean="0">
                <a:solidFill>
                  <a:srgbClr val="002060"/>
                </a:solidFill>
              </a:rPr>
              <a:t>computed</a:t>
            </a:r>
            <a:r>
              <a:rPr lang="pt-BR" sz="2800" b="1" dirty="0" smtClean="0">
                <a:solidFill>
                  <a:srgbClr val="002060"/>
                </a:solidFill>
              </a:rPr>
              <a:t> </a:t>
            </a:r>
            <a:r>
              <a:rPr lang="pt-BR" sz="2800" b="1" dirty="0" err="1" smtClean="0">
                <a:solidFill>
                  <a:srgbClr val="002060"/>
                </a:solidFill>
              </a:rPr>
              <a:t>pathology</a:t>
            </a:r>
            <a:r>
              <a:rPr lang="pt-BR" sz="2800" b="1" dirty="0" smtClean="0">
                <a:solidFill>
                  <a:srgbClr val="002060"/>
                </a:solidFill>
              </a:rPr>
              <a:t>.</a:t>
            </a:r>
          </a:p>
          <a:p>
            <a:pPr marL="285750" indent="-285750">
              <a:buFontTx/>
              <a:buChar char="-"/>
            </a:pPr>
            <a:endParaRPr lang="pt-BR" sz="2800" b="1" dirty="0" smtClean="0">
              <a:solidFill>
                <a:srgbClr val="002060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sz="2800" b="1" dirty="0" smtClean="0">
                <a:solidFill>
                  <a:srgbClr val="002060"/>
                </a:solidFill>
              </a:rPr>
              <a:t>Largest </a:t>
            </a:r>
            <a:r>
              <a:rPr lang="en-US" sz="2800" b="1" dirty="0">
                <a:solidFill>
                  <a:srgbClr val="002060"/>
                </a:solidFill>
              </a:rPr>
              <a:t>collection (n=1,399) of fully manually </a:t>
            </a:r>
            <a:endParaRPr lang="en-US" sz="2800" b="1" dirty="0" smtClean="0">
              <a:solidFill>
                <a:srgbClr val="002060"/>
              </a:solidFill>
            </a:endParaRPr>
          </a:p>
          <a:p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</a:rPr>
              <a:t> annotated </a:t>
            </a:r>
            <a:r>
              <a:rPr lang="en-US" sz="2800" b="1" dirty="0">
                <a:solidFill>
                  <a:srgbClr val="002060"/>
                </a:solidFill>
              </a:rPr>
              <a:t>WSIs of sentinel lymph nodes of patients with breast </a:t>
            </a:r>
            <a:r>
              <a:rPr lang="en-US" sz="2800" b="1" dirty="0" smtClean="0">
                <a:solidFill>
                  <a:srgbClr val="002060"/>
                </a:solidFill>
              </a:rPr>
              <a:t>cancer.</a:t>
            </a:r>
          </a:p>
          <a:p>
            <a:endParaRPr lang="en-US" sz="2800" b="1" dirty="0" smtClean="0">
              <a:solidFill>
                <a:srgbClr val="002060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sz="2800" b="1" u="sng" dirty="0" smtClean="0">
                <a:solidFill>
                  <a:srgbClr val="002060"/>
                </a:solidFill>
              </a:rPr>
              <a:t>2 tasks:</a:t>
            </a:r>
          </a:p>
          <a:p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</a:rPr>
              <a:t>   . Finding </a:t>
            </a:r>
            <a:r>
              <a:rPr lang="en-US" sz="2800" b="1" dirty="0">
                <a:solidFill>
                  <a:srgbClr val="002060"/>
                </a:solidFill>
              </a:rPr>
              <a:t>tumor regions in each lymph </a:t>
            </a:r>
            <a:r>
              <a:rPr lang="en-US" sz="2800" b="1" dirty="0" smtClean="0">
                <a:solidFill>
                  <a:srgbClr val="002060"/>
                </a:solidFill>
              </a:rPr>
              <a:t>node</a:t>
            </a:r>
          </a:p>
          <a:p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</a:rPr>
              <a:t>   . Predicting </a:t>
            </a:r>
            <a:r>
              <a:rPr lang="en-US" sz="2800" b="1" dirty="0">
                <a:solidFill>
                  <a:srgbClr val="002060"/>
                </a:solidFill>
              </a:rPr>
              <a:t>the presence of tumors at a WSI level</a:t>
            </a:r>
            <a:endParaRPr lang="pt-BR" sz="2800" b="1" dirty="0" smtClean="0">
              <a:solidFill>
                <a:srgbClr val="002060"/>
              </a:solidFill>
            </a:endParaRPr>
          </a:p>
          <a:p>
            <a:pPr marL="285750" indent="-285750">
              <a:buFontTx/>
              <a:buChar char="-"/>
            </a:pPr>
            <a:endParaRPr lang="pt-BR" dirty="0"/>
          </a:p>
        </p:txBody>
      </p:sp>
      <p:sp>
        <p:nvSpPr>
          <p:cNvPr id="15" name="Retângulo 14"/>
          <p:cNvSpPr/>
          <p:nvPr/>
        </p:nvSpPr>
        <p:spPr>
          <a:xfrm>
            <a:off x="335820" y="9850960"/>
            <a:ext cx="72070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b="1" dirty="0">
                <a:solidFill>
                  <a:schemeClr val="bg1"/>
                </a:solidFill>
              </a:rPr>
              <a:t>https://digitalpathologyassociation.org/_data/cms_files/files/API/CAMELYON_vanderlaak.pdf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6818814" y="9286546"/>
            <a:ext cx="74192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6600"/>
                </a:solidFill>
              </a:rPr>
              <a:t>FROC </a:t>
            </a:r>
            <a:r>
              <a:rPr lang="en-US" sz="2800" b="1" dirty="0" smtClean="0">
                <a:solidFill>
                  <a:srgbClr val="FF6600"/>
                </a:solidFill>
              </a:rPr>
              <a:t>evaluates </a:t>
            </a:r>
            <a:r>
              <a:rPr lang="en-US" sz="2800" b="1" dirty="0">
                <a:solidFill>
                  <a:srgbClr val="FF6600"/>
                </a:solidFill>
              </a:rPr>
              <a:t>tumor detection and localization</a:t>
            </a:r>
            <a:endParaRPr lang="pt-BR" sz="2800" b="1" dirty="0">
              <a:solidFill>
                <a:srgbClr val="FF6600"/>
              </a:solidFill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858" y="6308029"/>
            <a:ext cx="10251021" cy="2771251"/>
          </a:xfrm>
          <a:prstGeom prst="rect">
            <a:avLst/>
          </a:prstGeom>
        </p:spPr>
      </p:pic>
      <p:sp>
        <p:nvSpPr>
          <p:cNvPr id="11" name="Retângulo 10"/>
          <p:cNvSpPr/>
          <p:nvPr/>
        </p:nvSpPr>
        <p:spPr>
          <a:xfrm>
            <a:off x="12974281" y="9850959"/>
            <a:ext cx="285385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b="1" dirty="0">
                <a:solidFill>
                  <a:schemeClr val="bg1"/>
                </a:solidFill>
              </a:rPr>
              <a:t>JAMA. 2017;318(22):2199-2210</a:t>
            </a:r>
          </a:p>
        </p:txBody>
      </p:sp>
      <p:sp>
        <p:nvSpPr>
          <p:cNvPr id="18" name="CaixaDeTexto 17"/>
          <p:cNvSpPr txBox="1"/>
          <p:nvPr/>
        </p:nvSpPr>
        <p:spPr>
          <a:xfrm>
            <a:off x="2413000" y="9079280"/>
            <a:ext cx="429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solidFill>
                  <a:srgbClr val="002060"/>
                </a:solidFill>
              </a:rPr>
              <a:t>.</a:t>
            </a:r>
            <a:r>
              <a:rPr lang="pt-BR" sz="1600" b="1" dirty="0" smtClean="0">
                <a:solidFill>
                  <a:srgbClr val="002060"/>
                </a:solidFill>
              </a:rPr>
              <a:t> </a:t>
            </a:r>
            <a:r>
              <a:rPr lang="pt-BR" sz="1600" b="1" dirty="0" err="1">
                <a:solidFill>
                  <a:srgbClr val="002060"/>
                </a:solidFill>
              </a:rPr>
              <a:t>T</a:t>
            </a:r>
            <a:r>
              <a:rPr lang="pt-BR" sz="1600" b="1" dirty="0" err="1" smtClean="0">
                <a:solidFill>
                  <a:srgbClr val="002060"/>
                </a:solidFill>
              </a:rPr>
              <a:t>rainning</a:t>
            </a:r>
            <a:r>
              <a:rPr lang="pt-BR" sz="1600" b="1" dirty="0" smtClean="0">
                <a:solidFill>
                  <a:srgbClr val="002060"/>
                </a:solidFill>
              </a:rPr>
              <a:t> : 110 </a:t>
            </a:r>
            <a:r>
              <a:rPr lang="pt-BR" sz="1600" b="1" dirty="0" err="1" smtClean="0">
                <a:solidFill>
                  <a:srgbClr val="002060"/>
                </a:solidFill>
              </a:rPr>
              <a:t>with</a:t>
            </a:r>
            <a:r>
              <a:rPr lang="pt-BR" sz="1600" b="1" dirty="0" smtClean="0">
                <a:solidFill>
                  <a:srgbClr val="002060"/>
                </a:solidFill>
              </a:rPr>
              <a:t> </a:t>
            </a:r>
            <a:r>
              <a:rPr lang="pt-BR" sz="1600" b="1" dirty="0" err="1" smtClean="0">
                <a:solidFill>
                  <a:srgbClr val="002060"/>
                </a:solidFill>
              </a:rPr>
              <a:t>and</a:t>
            </a:r>
            <a:r>
              <a:rPr lang="pt-BR" sz="1600" b="1" dirty="0" smtClean="0">
                <a:solidFill>
                  <a:srgbClr val="002060"/>
                </a:solidFill>
              </a:rPr>
              <a:t>  160 </a:t>
            </a:r>
            <a:r>
              <a:rPr lang="pt-BR" sz="1600" b="1" dirty="0" err="1" smtClean="0">
                <a:solidFill>
                  <a:srgbClr val="002060"/>
                </a:solidFill>
              </a:rPr>
              <a:t>without</a:t>
            </a:r>
            <a:r>
              <a:rPr lang="pt-BR" sz="1600" b="1" dirty="0" smtClean="0">
                <a:solidFill>
                  <a:srgbClr val="002060"/>
                </a:solidFill>
              </a:rPr>
              <a:t> </a:t>
            </a:r>
            <a:r>
              <a:rPr lang="pt-BR" sz="1600" b="1" dirty="0" err="1" smtClean="0">
                <a:solidFill>
                  <a:srgbClr val="002060"/>
                </a:solidFill>
              </a:rPr>
              <a:t>mets</a:t>
            </a:r>
            <a:r>
              <a:rPr lang="pt-BR" sz="1600" b="1" dirty="0" smtClean="0">
                <a:solidFill>
                  <a:srgbClr val="002060"/>
                </a:solidFill>
              </a:rPr>
              <a:t>.</a:t>
            </a:r>
          </a:p>
          <a:p>
            <a:r>
              <a:rPr lang="pt-BR" sz="1600" b="1" dirty="0" smtClean="0">
                <a:solidFill>
                  <a:srgbClr val="002060"/>
                </a:solidFill>
              </a:rPr>
              <a:t>. </a:t>
            </a:r>
            <a:r>
              <a:rPr lang="pt-BR" sz="1600" b="1" dirty="0" err="1" smtClean="0">
                <a:solidFill>
                  <a:srgbClr val="002060"/>
                </a:solidFill>
              </a:rPr>
              <a:t>Validation</a:t>
            </a:r>
            <a:r>
              <a:rPr lang="pt-BR" sz="1600" b="1" dirty="0" smtClean="0">
                <a:solidFill>
                  <a:srgbClr val="002060"/>
                </a:solidFill>
              </a:rPr>
              <a:t>: 49  </a:t>
            </a:r>
            <a:r>
              <a:rPr lang="pt-BR" sz="1600" b="1" dirty="0" err="1" smtClean="0">
                <a:solidFill>
                  <a:srgbClr val="002060"/>
                </a:solidFill>
              </a:rPr>
              <a:t>with</a:t>
            </a:r>
            <a:r>
              <a:rPr lang="pt-BR" sz="1600" b="1" dirty="0" smtClean="0">
                <a:solidFill>
                  <a:srgbClr val="002060"/>
                </a:solidFill>
              </a:rPr>
              <a:t> </a:t>
            </a:r>
            <a:r>
              <a:rPr lang="pt-BR" sz="1600" b="1" dirty="0" err="1" smtClean="0">
                <a:solidFill>
                  <a:srgbClr val="002060"/>
                </a:solidFill>
              </a:rPr>
              <a:t>and</a:t>
            </a:r>
            <a:r>
              <a:rPr lang="pt-BR" sz="1600" b="1" dirty="0" smtClean="0">
                <a:solidFill>
                  <a:srgbClr val="002060"/>
                </a:solidFill>
              </a:rPr>
              <a:t> 80 </a:t>
            </a:r>
            <a:r>
              <a:rPr lang="pt-BR" sz="1600" b="1" dirty="0" err="1" smtClean="0">
                <a:solidFill>
                  <a:srgbClr val="002060"/>
                </a:solidFill>
              </a:rPr>
              <a:t>without</a:t>
            </a:r>
            <a:r>
              <a:rPr lang="pt-BR" sz="1600" b="1" dirty="0" smtClean="0">
                <a:solidFill>
                  <a:srgbClr val="002060"/>
                </a:solidFill>
              </a:rPr>
              <a:t> </a:t>
            </a:r>
            <a:r>
              <a:rPr lang="pt-BR" sz="1600" b="1" dirty="0" err="1" smtClean="0">
                <a:solidFill>
                  <a:srgbClr val="002060"/>
                </a:solidFill>
              </a:rPr>
              <a:t>met</a:t>
            </a:r>
            <a:endParaRPr lang="pt-BR" sz="1600" b="1" dirty="0">
              <a:solidFill>
                <a:srgbClr val="002060"/>
              </a:solidFill>
            </a:endParaRPr>
          </a:p>
        </p:txBody>
      </p:sp>
      <p:pic>
        <p:nvPicPr>
          <p:cNvPr id="19" name="Imagem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07114" y="1741837"/>
            <a:ext cx="5312485" cy="3967236"/>
          </a:xfrm>
          <a:prstGeom prst="rect">
            <a:avLst/>
          </a:prstGeom>
        </p:spPr>
      </p:pic>
      <p:pic>
        <p:nvPicPr>
          <p:cNvPr id="20" name="Imagem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14836" y="5875816"/>
            <a:ext cx="7272517" cy="3410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656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35858" y="-106680"/>
            <a:ext cx="14189742" cy="1216131"/>
          </a:xfrm>
        </p:spPr>
        <p:txBody>
          <a:bodyPr/>
          <a:lstStyle/>
          <a:p>
            <a:r>
              <a:rPr lang="pt-BR" sz="6000" dirty="0" err="1" smtClean="0"/>
              <a:t>Steps</a:t>
            </a:r>
            <a:r>
              <a:rPr lang="pt-BR" sz="6000" dirty="0" smtClean="0"/>
              <a:t> </a:t>
            </a:r>
            <a:r>
              <a:rPr lang="pt-BR" sz="6000" dirty="0" err="1" smtClean="0"/>
              <a:t>of</a:t>
            </a:r>
            <a:r>
              <a:rPr lang="pt-BR" sz="6000" dirty="0" smtClean="0"/>
              <a:t> AI </a:t>
            </a:r>
            <a:r>
              <a:rPr lang="pt-BR" sz="6000" dirty="0" err="1" smtClean="0"/>
              <a:t>Algoritm</a:t>
            </a:r>
            <a:r>
              <a:rPr lang="pt-BR" sz="6000" dirty="0" smtClean="0"/>
              <a:t> </a:t>
            </a:r>
            <a:r>
              <a:rPr lang="pt-BR" sz="6000" dirty="0" err="1" smtClean="0"/>
              <a:t>implementation</a:t>
            </a:r>
            <a:endParaRPr lang="pt-BR" sz="6000" dirty="0"/>
          </a:p>
        </p:txBody>
      </p:sp>
      <p:sp>
        <p:nvSpPr>
          <p:cNvPr id="9" name="Retângulo 8"/>
          <p:cNvSpPr/>
          <p:nvPr/>
        </p:nvSpPr>
        <p:spPr>
          <a:xfrm>
            <a:off x="9627840" y="7259290"/>
            <a:ext cx="217399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100" b="1" dirty="0" err="1">
                <a:solidFill>
                  <a:schemeClr val="bg1"/>
                </a:solidFill>
                <a:latin typeface="BlinkMacSystemFont"/>
              </a:rPr>
              <a:t>Sci</a:t>
            </a:r>
            <a:r>
              <a:rPr lang="pt-BR" sz="1100" b="1" dirty="0">
                <a:solidFill>
                  <a:schemeClr val="bg1"/>
                </a:solidFill>
                <a:latin typeface="BlinkMacSystemFont"/>
              </a:rPr>
              <a:t> Rep. 2017 </a:t>
            </a:r>
            <a:r>
              <a:rPr lang="pt-BR" sz="1100" b="1" dirty="0" err="1">
                <a:solidFill>
                  <a:schemeClr val="bg1"/>
                </a:solidFill>
                <a:latin typeface="BlinkMacSystemFont"/>
              </a:rPr>
              <a:t>Apr</a:t>
            </a:r>
            <a:r>
              <a:rPr lang="pt-BR" sz="1100" b="1" dirty="0">
                <a:solidFill>
                  <a:schemeClr val="bg1"/>
                </a:solidFill>
                <a:latin typeface="BlinkMacSystemFont"/>
              </a:rPr>
              <a:t> 18;7:46450.</a:t>
            </a:r>
            <a:endParaRPr lang="pt-BR" sz="1100" b="1" dirty="0">
              <a:solidFill>
                <a:schemeClr val="bg1"/>
              </a:solidFill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0" y="3356547"/>
            <a:ext cx="1554480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pt-BR" sz="2800" b="1" dirty="0" err="1" smtClean="0">
                <a:solidFill>
                  <a:srgbClr val="002060"/>
                </a:solidFill>
              </a:rPr>
              <a:t>First</a:t>
            </a:r>
            <a:r>
              <a:rPr lang="pt-BR" sz="2800" b="1" dirty="0" smtClean="0">
                <a:solidFill>
                  <a:srgbClr val="002060"/>
                </a:solidFill>
              </a:rPr>
              <a:t> set </a:t>
            </a:r>
            <a:r>
              <a:rPr lang="pt-BR" sz="2800" b="1" dirty="0" err="1" smtClean="0">
                <a:solidFill>
                  <a:srgbClr val="002060"/>
                </a:solidFill>
              </a:rPr>
              <a:t>of</a:t>
            </a:r>
            <a:r>
              <a:rPr lang="pt-BR" sz="2800" b="1" dirty="0" smtClean="0">
                <a:solidFill>
                  <a:srgbClr val="002060"/>
                </a:solidFill>
              </a:rPr>
              <a:t> </a:t>
            </a:r>
            <a:r>
              <a:rPr lang="pt-BR" sz="2800" b="1" dirty="0" err="1" smtClean="0">
                <a:solidFill>
                  <a:srgbClr val="002060"/>
                </a:solidFill>
              </a:rPr>
              <a:t>images</a:t>
            </a:r>
            <a:r>
              <a:rPr lang="pt-BR" sz="2800" b="1" dirty="0" smtClean="0">
                <a:solidFill>
                  <a:srgbClr val="002060"/>
                </a:solidFill>
              </a:rPr>
              <a:t> </a:t>
            </a:r>
            <a:r>
              <a:rPr lang="pt-BR" sz="2800" b="1" dirty="0" err="1" smtClean="0">
                <a:solidFill>
                  <a:srgbClr val="002060"/>
                </a:solidFill>
              </a:rPr>
              <a:t>to</a:t>
            </a:r>
            <a:r>
              <a:rPr lang="pt-BR" sz="2800" b="1" dirty="0" smtClean="0">
                <a:solidFill>
                  <a:srgbClr val="002060"/>
                </a:solidFill>
              </a:rPr>
              <a:t> </a:t>
            </a:r>
            <a:r>
              <a:rPr lang="pt-BR" sz="2800" b="1" dirty="0" err="1" smtClean="0">
                <a:solidFill>
                  <a:srgbClr val="002060"/>
                </a:solidFill>
              </a:rPr>
              <a:t>train</a:t>
            </a:r>
            <a:r>
              <a:rPr lang="pt-BR" sz="2800" b="1" dirty="0" smtClean="0">
                <a:solidFill>
                  <a:srgbClr val="002060"/>
                </a:solidFill>
              </a:rPr>
              <a:t> </a:t>
            </a:r>
            <a:r>
              <a:rPr lang="pt-BR" sz="2800" b="1" dirty="0" err="1" smtClean="0">
                <a:solidFill>
                  <a:srgbClr val="002060"/>
                </a:solidFill>
              </a:rPr>
              <a:t>an</a:t>
            </a:r>
            <a:r>
              <a:rPr lang="pt-BR" sz="2800" b="1" dirty="0" smtClean="0">
                <a:solidFill>
                  <a:srgbClr val="002060"/>
                </a:solidFill>
              </a:rPr>
              <a:t> </a:t>
            </a:r>
            <a:r>
              <a:rPr lang="pt-BR" sz="2800" b="1" dirty="0" err="1" smtClean="0">
                <a:solidFill>
                  <a:srgbClr val="002060"/>
                </a:solidFill>
              </a:rPr>
              <a:t>algorithm</a:t>
            </a:r>
            <a:r>
              <a:rPr lang="pt-BR" sz="2800" b="1" dirty="0" smtClean="0">
                <a:solidFill>
                  <a:srgbClr val="002060"/>
                </a:solidFill>
              </a:rPr>
              <a:t>.</a:t>
            </a:r>
          </a:p>
          <a:p>
            <a:pPr marL="285750" indent="-285750">
              <a:buFontTx/>
              <a:buChar char="-"/>
            </a:pPr>
            <a:endParaRPr lang="pt-BR" sz="2800" b="1" dirty="0" smtClean="0">
              <a:solidFill>
                <a:srgbClr val="002060"/>
              </a:solidFill>
            </a:endParaRPr>
          </a:p>
          <a:p>
            <a:pPr marL="285750" indent="-285750">
              <a:buFontTx/>
              <a:buChar char="-"/>
            </a:pPr>
            <a:r>
              <a:rPr lang="pt-BR" sz="2800" b="1" dirty="0" err="1" smtClean="0">
                <a:solidFill>
                  <a:srgbClr val="002060"/>
                </a:solidFill>
              </a:rPr>
              <a:t>Should</a:t>
            </a:r>
            <a:r>
              <a:rPr lang="pt-BR" sz="2800" b="1" dirty="0" smtClean="0">
                <a:solidFill>
                  <a:srgbClr val="002060"/>
                </a:solidFill>
              </a:rPr>
              <a:t> </a:t>
            </a:r>
            <a:r>
              <a:rPr lang="pt-BR" sz="2800" b="1" dirty="0" err="1" smtClean="0">
                <a:solidFill>
                  <a:srgbClr val="002060"/>
                </a:solidFill>
              </a:rPr>
              <a:t>simulate</a:t>
            </a:r>
            <a:r>
              <a:rPr lang="pt-BR" sz="2800" b="1" dirty="0" smtClean="0">
                <a:solidFill>
                  <a:srgbClr val="002060"/>
                </a:solidFill>
              </a:rPr>
              <a:t> real </a:t>
            </a:r>
            <a:r>
              <a:rPr lang="pt-BR" sz="2800" b="1" dirty="0" err="1" smtClean="0">
                <a:solidFill>
                  <a:srgbClr val="002060"/>
                </a:solidFill>
              </a:rPr>
              <a:t>life</a:t>
            </a:r>
            <a:r>
              <a:rPr lang="pt-BR" sz="2800" b="1" dirty="0" smtClean="0">
                <a:solidFill>
                  <a:srgbClr val="002060"/>
                </a:solidFill>
              </a:rPr>
              <a:t>.</a:t>
            </a:r>
          </a:p>
          <a:p>
            <a:pPr marL="285750" indent="-285750">
              <a:buFontTx/>
              <a:buChar char="-"/>
            </a:pPr>
            <a:endParaRPr lang="pt-BR" sz="2800" b="1" dirty="0" smtClean="0">
              <a:solidFill>
                <a:srgbClr val="002060"/>
              </a:solidFill>
            </a:endParaRPr>
          </a:p>
          <a:p>
            <a:pPr marL="285750" indent="-285750">
              <a:buFontTx/>
              <a:buChar char="-"/>
            </a:pPr>
            <a:r>
              <a:rPr lang="pt-BR" sz="2800" b="1" dirty="0" smtClean="0">
                <a:solidFill>
                  <a:srgbClr val="002060"/>
                </a:solidFill>
              </a:rPr>
              <a:t>More </a:t>
            </a:r>
            <a:r>
              <a:rPr lang="pt-BR" sz="2800" b="1" dirty="0" err="1" smtClean="0">
                <a:solidFill>
                  <a:srgbClr val="002060"/>
                </a:solidFill>
              </a:rPr>
              <a:t>variations</a:t>
            </a:r>
            <a:r>
              <a:rPr lang="pt-BR" sz="2800" b="1" dirty="0" smtClean="0">
                <a:solidFill>
                  <a:srgbClr val="002060"/>
                </a:solidFill>
              </a:rPr>
              <a:t> </a:t>
            </a:r>
            <a:r>
              <a:rPr lang="pt-BR" sz="2800" b="1" dirty="0" err="1" smtClean="0">
                <a:solidFill>
                  <a:srgbClr val="002060"/>
                </a:solidFill>
              </a:rPr>
              <a:t>brings</a:t>
            </a:r>
            <a:r>
              <a:rPr lang="pt-BR" sz="2800" b="1" dirty="0" smtClean="0">
                <a:solidFill>
                  <a:srgbClr val="002060"/>
                </a:solidFill>
              </a:rPr>
              <a:t> more </a:t>
            </a:r>
            <a:r>
              <a:rPr lang="pt-BR" sz="2800" b="1" dirty="0" err="1" smtClean="0">
                <a:solidFill>
                  <a:srgbClr val="002060"/>
                </a:solidFill>
              </a:rPr>
              <a:t>reproducibility</a:t>
            </a:r>
            <a:r>
              <a:rPr lang="pt-BR" sz="2800" b="1" dirty="0" smtClean="0">
                <a:solidFill>
                  <a:srgbClr val="002060"/>
                </a:solidFill>
              </a:rPr>
              <a:t> in </a:t>
            </a:r>
            <a:r>
              <a:rPr lang="pt-BR" sz="2800" b="1" dirty="0" err="1" smtClean="0">
                <a:solidFill>
                  <a:srgbClr val="002060"/>
                </a:solidFill>
              </a:rPr>
              <a:t>different</a:t>
            </a:r>
            <a:r>
              <a:rPr lang="pt-BR" sz="2800" b="1" dirty="0" smtClean="0">
                <a:solidFill>
                  <a:srgbClr val="002060"/>
                </a:solidFill>
              </a:rPr>
              <a:t> </a:t>
            </a:r>
            <a:r>
              <a:rPr lang="pt-BR" sz="2800" b="1" dirty="0" err="1" smtClean="0">
                <a:solidFill>
                  <a:srgbClr val="002060"/>
                </a:solidFill>
              </a:rPr>
              <a:t>scenarios</a:t>
            </a:r>
            <a:r>
              <a:rPr lang="pt-BR" sz="2800" b="1" dirty="0" smtClean="0">
                <a:solidFill>
                  <a:srgbClr val="002060"/>
                </a:solidFill>
              </a:rPr>
              <a:t>, </a:t>
            </a:r>
            <a:r>
              <a:rPr lang="pt-BR" sz="2800" b="1" dirty="0" err="1" smtClean="0">
                <a:solidFill>
                  <a:srgbClr val="002060"/>
                </a:solidFill>
              </a:rPr>
              <a:t>allowing</a:t>
            </a:r>
            <a:r>
              <a:rPr lang="pt-BR" sz="2800" b="1" dirty="0" smtClean="0">
                <a:solidFill>
                  <a:srgbClr val="002060"/>
                </a:solidFill>
              </a:rPr>
              <a:t> </a:t>
            </a:r>
            <a:r>
              <a:rPr lang="pt-BR" sz="2800" b="1" dirty="0" err="1" smtClean="0">
                <a:solidFill>
                  <a:srgbClr val="002060"/>
                </a:solidFill>
              </a:rPr>
              <a:t>it´s</a:t>
            </a:r>
            <a:r>
              <a:rPr lang="pt-BR" sz="2800" b="1" dirty="0" smtClean="0">
                <a:solidFill>
                  <a:srgbClr val="002060"/>
                </a:solidFill>
              </a:rPr>
              <a:t> </a:t>
            </a:r>
            <a:r>
              <a:rPr lang="pt-BR" sz="2800" b="1" dirty="0" err="1" smtClean="0">
                <a:solidFill>
                  <a:srgbClr val="002060"/>
                </a:solidFill>
              </a:rPr>
              <a:t>implementation</a:t>
            </a:r>
            <a:r>
              <a:rPr lang="pt-BR" sz="2800" b="1" dirty="0" smtClean="0">
                <a:solidFill>
                  <a:srgbClr val="002060"/>
                </a:solidFill>
              </a:rPr>
              <a:t> for </a:t>
            </a:r>
            <a:r>
              <a:rPr lang="pt-BR" sz="2800" b="1" dirty="0" err="1" smtClean="0">
                <a:solidFill>
                  <a:srgbClr val="002060"/>
                </a:solidFill>
              </a:rPr>
              <a:t>diagnostic</a:t>
            </a:r>
            <a:r>
              <a:rPr lang="pt-BR" sz="2800" b="1" dirty="0" smtClean="0">
                <a:solidFill>
                  <a:srgbClr val="002060"/>
                </a:solidFill>
              </a:rPr>
              <a:t> use in </a:t>
            </a:r>
            <a:r>
              <a:rPr lang="pt-BR" sz="2800" b="1" dirty="0" err="1" smtClean="0">
                <a:solidFill>
                  <a:srgbClr val="002060"/>
                </a:solidFill>
              </a:rPr>
              <a:t>different</a:t>
            </a:r>
            <a:r>
              <a:rPr lang="pt-BR" sz="2800" b="1" dirty="0" smtClean="0">
                <a:solidFill>
                  <a:srgbClr val="002060"/>
                </a:solidFill>
              </a:rPr>
              <a:t> </a:t>
            </a:r>
            <a:r>
              <a:rPr lang="pt-BR" sz="2800" b="1" dirty="0" err="1" smtClean="0">
                <a:solidFill>
                  <a:srgbClr val="002060"/>
                </a:solidFill>
              </a:rPr>
              <a:t>labs</a:t>
            </a:r>
            <a:r>
              <a:rPr lang="pt-BR" sz="2800" b="1" dirty="0" smtClean="0">
                <a:solidFill>
                  <a:srgbClr val="002060"/>
                </a:solidFill>
              </a:rPr>
              <a:t>.</a:t>
            </a:r>
          </a:p>
          <a:p>
            <a:pPr marL="285750" indent="-285750">
              <a:buFontTx/>
              <a:buChar char="-"/>
            </a:pPr>
            <a:endParaRPr lang="pt-BR" sz="2800" b="1" dirty="0" smtClean="0">
              <a:solidFill>
                <a:srgbClr val="002060"/>
              </a:solidFill>
            </a:endParaRPr>
          </a:p>
          <a:p>
            <a:r>
              <a:rPr lang="pt-BR" sz="2800" b="1" dirty="0" smtClean="0">
                <a:solidFill>
                  <a:srgbClr val="002060"/>
                </a:solidFill>
              </a:rPr>
              <a:t>- </a:t>
            </a:r>
            <a:r>
              <a:rPr lang="pt-BR" sz="2800" b="1" dirty="0" err="1" smtClean="0">
                <a:solidFill>
                  <a:srgbClr val="002060"/>
                </a:solidFill>
              </a:rPr>
              <a:t>An</a:t>
            </a:r>
            <a:r>
              <a:rPr lang="pt-BR" sz="2800" b="1" dirty="0" smtClean="0">
                <a:solidFill>
                  <a:srgbClr val="002060"/>
                </a:solidFill>
              </a:rPr>
              <a:t> </a:t>
            </a:r>
            <a:r>
              <a:rPr lang="pt-BR" sz="2800" b="1" dirty="0" err="1" smtClean="0">
                <a:solidFill>
                  <a:srgbClr val="002060"/>
                </a:solidFill>
              </a:rPr>
              <a:t>adequate</a:t>
            </a:r>
            <a:r>
              <a:rPr lang="pt-BR" sz="2800" b="1" dirty="0" smtClean="0">
                <a:solidFill>
                  <a:srgbClr val="002060"/>
                </a:solidFill>
              </a:rPr>
              <a:t> training set </a:t>
            </a:r>
            <a:r>
              <a:rPr lang="pt-BR" sz="2800" b="1" dirty="0" err="1" smtClean="0">
                <a:solidFill>
                  <a:srgbClr val="002060"/>
                </a:solidFill>
              </a:rPr>
              <a:t>is</a:t>
            </a:r>
            <a:r>
              <a:rPr lang="pt-BR" sz="2800" b="1" dirty="0" smtClean="0">
                <a:solidFill>
                  <a:srgbClr val="002060"/>
                </a:solidFill>
              </a:rPr>
              <a:t> </a:t>
            </a:r>
            <a:r>
              <a:rPr lang="pt-BR" sz="2800" b="1" dirty="0" err="1" smtClean="0">
                <a:solidFill>
                  <a:srgbClr val="002060"/>
                </a:solidFill>
              </a:rPr>
              <a:t>mandatory</a:t>
            </a:r>
            <a:r>
              <a:rPr lang="pt-BR" sz="2800" b="1" dirty="0" smtClean="0">
                <a:solidFill>
                  <a:srgbClr val="002060"/>
                </a:solidFill>
              </a:rPr>
              <a:t> for </a:t>
            </a:r>
            <a:r>
              <a:rPr lang="pt-BR" sz="2800" b="1" dirty="0" err="1" smtClean="0">
                <a:solidFill>
                  <a:srgbClr val="002060"/>
                </a:solidFill>
              </a:rPr>
              <a:t>the</a:t>
            </a:r>
            <a:r>
              <a:rPr lang="pt-BR" sz="2800" b="1" dirty="0" smtClean="0">
                <a:solidFill>
                  <a:srgbClr val="002060"/>
                </a:solidFill>
              </a:rPr>
              <a:t> </a:t>
            </a:r>
            <a:r>
              <a:rPr lang="pt-BR" sz="2800" b="1" dirty="0" err="1" smtClean="0">
                <a:solidFill>
                  <a:srgbClr val="002060"/>
                </a:solidFill>
              </a:rPr>
              <a:t>algorithm</a:t>
            </a:r>
            <a:r>
              <a:rPr lang="pt-BR" sz="2800" b="1" dirty="0" smtClean="0">
                <a:solidFill>
                  <a:srgbClr val="002060"/>
                </a:solidFill>
              </a:rPr>
              <a:t> </a:t>
            </a:r>
            <a:r>
              <a:rPr lang="pt-BR" sz="2800" b="1" dirty="0" err="1" smtClean="0">
                <a:solidFill>
                  <a:srgbClr val="002060"/>
                </a:solidFill>
              </a:rPr>
              <a:t>learning</a:t>
            </a:r>
            <a:r>
              <a:rPr lang="pt-BR" sz="2800" b="1" dirty="0" smtClean="0">
                <a:solidFill>
                  <a:srgbClr val="002060"/>
                </a:solidFill>
              </a:rPr>
              <a:t>.</a:t>
            </a:r>
            <a:endParaRPr lang="pt-BR" sz="2800" b="1" dirty="0">
              <a:solidFill>
                <a:srgbClr val="002060"/>
              </a:solidFill>
            </a:endParaRPr>
          </a:p>
          <a:p>
            <a:pPr marL="285750" indent="-285750">
              <a:buFontTx/>
              <a:buChar char="-"/>
            </a:pP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135858" y="1689100"/>
            <a:ext cx="35979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rgbClr val="FF6600"/>
                </a:solidFill>
              </a:rPr>
              <a:t>TRAINNING SET</a:t>
            </a:r>
            <a:endParaRPr lang="pt-BR" sz="3600" b="1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178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35858" y="-106680"/>
            <a:ext cx="14189742" cy="1216131"/>
          </a:xfrm>
        </p:spPr>
        <p:txBody>
          <a:bodyPr/>
          <a:lstStyle/>
          <a:p>
            <a:r>
              <a:rPr lang="pt-BR" sz="6000" dirty="0" err="1" smtClean="0"/>
              <a:t>Steps</a:t>
            </a:r>
            <a:r>
              <a:rPr lang="pt-BR" sz="6000" dirty="0" smtClean="0"/>
              <a:t> </a:t>
            </a:r>
            <a:r>
              <a:rPr lang="pt-BR" sz="6000" dirty="0" err="1" smtClean="0"/>
              <a:t>of</a:t>
            </a:r>
            <a:r>
              <a:rPr lang="pt-BR" sz="6000" dirty="0" smtClean="0"/>
              <a:t> AI </a:t>
            </a:r>
            <a:r>
              <a:rPr lang="pt-BR" sz="6000" dirty="0" err="1" smtClean="0"/>
              <a:t>Algoritm</a:t>
            </a:r>
            <a:r>
              <a:rPr lang="pt-BR" sz="6000" dirty="0" smtClean="0"/>
              <a:t> </a:t>
            </a:r>
            <a:r>
              <a:rPr lang="pt-BR" sz="6000" dirty="0" err="1" smtClean="0"/>
              <a:t>implementation</a:t>
            </a:r>
            <a:endParaRPr lang="pt-BR" sz="6000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0" y="3356547"/>
            <a:ext cx="15544800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pt-BR" sz="2800" b="1" dirty="0" err="1" smtClean="0">
                <a:solidFill>
                  <a:srgbClr val="002060"/>
                </a:solidFill>
              </a:rPr>
              <a:t>After</a:t>
            </a:r>
            <a:r>
              <a:rPr lang="pt-BR" sz="2800" b="1" dirty="0" smtClean="0">
                <a:solidFill>
                  <a:srgbClr val="002060"/>
                </a:solidFill>
              </a:rPr>
              <a:t> </a:t>
            </a:r>
            <a:r>
              <a:rPr lang="pt-BR" sz="2800" b="1" dirty="0" err="1" smtClean="0">
                <a:solidFill>
                  <a:srgbClr val="002060"/>
                </a:solidFill>
              </a:rPr>
              <a:t>an</a:t>
            </a:r>
            <a:r>
              <a:rPr lang="pt-BR" sz="2800" b="1" dirty="0" smtClean="0">
                <a:solidFill>
                  <a:srgbClr val="002060"/>
                </a:solidFill>
              </a:rPr>
              <a:t> </a:t>
            </a:r>
            <a:r>
              <a:rPr lang="pt-BR" sz="2800" b="1" dirty="0" err="1" smtClean="0">
                <a:solidFill>
                  <a:srgbClr val="002060"/>
                </a:solidFill>
              </a:rPr>
              <a:t>algoritm</a:t>
            </a:r>
            <a:r>
              <a:rPr lang="pt-BR" sz="2800" b="1" dirty="0" smtClean="0">
                <a:solidFill>
                  <a:srgbClr val="002060"/>
                </a:solidFill>
              </a:rPr>
              <a:t> </a:t>
            </a:r>
            <a:r>
              <a:rPr lang="pt-BR" sz="2800" b="1" dirty="0" err="1" smtClean="0">
                <a:solidFill>
                  <a:srgbClr val="002060"/>
                </a:solidFill>
              </a:rPr>
              <a:t>be</a:t>
            </a:r>
            <a:r>
              <a:rPr lang="pt-BR" sz="2800" b="1" dirty="0" smtClean="0">
                <a:solidFill>
                  <a:srgbClr val="002060"/>
                </a:solidFill>
              </a:rPr>
              <a:t> </a:t>
            </a:r>
            <a:r>
              <a:rPr lang="pt-BR" sz="2800" b="1" dirty="0" err="1" smtClean="0">
                <a:solidFill>
                  <a:srgbClr val="002060"/>
                </a:solidFill>
              </a:rPr>
              <a:t>trainned</a:t>
            </a:r>
            <a:r>
              <a:rPr lang="pt-BR" sz="2800" b="1" dirty="0" smtClean="0">
                <a:solidFill>
                  <a:srgbClr val="002060"/>
                </a:solidFill>
              </a:rPr>
              <a:t> it </a:t>
            </a:r>
            <a:r>
              <a:rPr lang="pt-BR" sz="2800" b="1" dirty="0" err="1" smtClean="0">
                <a:solidFill>
                  <a:srgbClr val="002060"/>
                </a:solidFill>
              </a:rPr>
              <a:t>should</a:t>
            </a:r>
            <a:r>
              <a:rPr lang="pt-BR" sz="2800" b="1" dirty="0" smtClean="0">
                <a:solidFill>
                  <a:srgbClr val="002060"/>
                </a:solidFill>
              </a:rPr>
              <a:t> </a:t>
            </a:r>
            <a:r>
              <a:rPr lang="pt-BR" sz="2800" b="1" dirty="0" err="1" smtClean="0">
                <a:solidFill>
                  <a:srgbClr val="002060"/>
                </a:solidFill>
              </a:rPr>
              <a:t>be</a:t>
            </a:r>
            <a:r>
              <a:rPr lang="pt-BR" sz="2800" b="1" dirty="0" smtClean="0">
                <a:solidFill>
                  <a:srgbClr val="002060"/>
                </a:solidFill>
              </a:rPr>
              <a:t> </a:t>
            </a:r>
            <a:r>
              <a:rPr lang="pt-BR" sz="2800" b="1" dirty="0" err="1" smtClean="0">
                <a:solidFill>
                  <a:srgbClr val="002060"/>
                </a:solidFill>
              </a:rPr>
              <a:t>validated</a:t>
            </a:r>
            <a:r>
              <a:rPr lang="pt-BR" sz="2800" b="1" dirty="0" smtClean="0">
                <a:solidFill>
                  <a:srgbClr val="002060"/>
                </a:solidFill>
              </a:rPr>
              <a:t> in a set </a:t>
            </a:r>
            <a:r>
              <a:rPr lang="pt-BR" sz="2800" b="1" dirty="0" err="1" smtClean="0">
                <a:solidFill>
                  <a:srgbClr val="002060"/>
                </a:solidFill>
              </a:rPr>
              <a:t>of</a:t>
            </a:r>
            <a:r>
              <a:rPr lang="pt-BR" sz="2800" b="1" dirty="0" smtClean="0">
                <a:solidFill>
                  <a:srgbClr val="002060"/>
                </a:solidFill>
              </a:rPr>
              <a:t> real cases.</a:t>
            </a:r>
          </a:p>
          <a:p>
            <a:pPr marL="285750" indent="-285750">
              <a:buFontTx/>
              <a:buChar char="-"/>
            </a:pPr>
            <a:endParaRPr lang="pt-BR" sz="2800" b="1" dirty="0" smtClean="0">
              <a:solidFill>
                <a:srgbClr val="002060"/>
              </a:solidFill>
            </a:endParaRPr>
          </a:p>
          <a:p>
            <a:pPr marL="285750" indent="-285750">
              <a:buFontTx/>
              <a:buChar char="-"/>
            </a:pPr>
            <a:endParaRPr lang="pt-BR" sz="2800" b="1" dirty="0" smtClean="0">
              <a:solidFill>
                <a:srgbClr val="002060"/>
              </a:solidFill>
            </a:endParaRPr>
          </a:p>
          <a:p>
            <a:pPr marL="285750" indent="-285750">
              <a:buFontTx/>
              <a:buChar char="-"/>
            </a:pPr>
            <a:r>
              <a:rPr lang="pt-BR" sz="2800" b="1" dirty="0" err="1" smtClean="0">
                <a:solidFill>
                  <a:srgbClr val="002060"/>
                </a:solidFill>
              </a:rPr>
              <a:t>Theses</a:t>
            </a:r>
            <a:r>
              <a:rPr lang="pt-BR" sz="2800" b="1" dirty="0" smtClean="0">
                <a:solidFill>
                  <a:srgbClr val="002060"/>
                </a:solidFill>
              </a:rPr>
              <a:t> cases </a:t>
            </a:r>
            <a:r>
              <a:rPr lang="pt-BR" sz="2800" b="1" dirty="0" err="1" smtClean="0">
                <a:solidFill>
                  <a:srgbClr val="002060"/>
                </a:solidFill>
              </a:rPr>
              <a:t>need</a:t>
            </a:r>
            <a:r>
              <a:rPr lang="pt-BR" sz="2800" b="1" dirty="0" smtClean="0">
                <a:solidFill>
                  <a:srgbClr val="002060"/>
                </a:solidFill>
              </a:rPr>
              <a:t> </a:t>
            </a:r>
            <a:r>
              <a:rPr lang="pt-BR" sz="2800" b="1" dirty="0" err="1" smtClean="0">
                <a:solidFill>
                  <a:srgbClr val="002060"/>
                </a:solidFill>
              </a:rPr>
              <a:t>to</a:t>
            </a:r>
            <a:r>
              <a:rPr lang="pt-BR" sz="2800" b="1" dirty="0" smtClean="0">
                <a:solidFill>
                  <a:srgbClr val="002060"/>
                </a:solidFill>
              </a:rPr>
              <a:t> </a:t>
            </a:r>
            <a:r>
              <a:rPr lang="pt-BR" sz="2800" b="1" dirty="0" err="1" smtClean="0">
                <a:solidFill>
                  <a:srgbClr val="002060"/>
                </a:solidFill>
              </a:rPr>
              <a:t>be</a:t>
            </a:r>
            <a:r>
              <a:rPr lang="pt-BR" sz="2800" b="1" dirty="0" smtClean="0">
                <a:solidFill>
                  <a:srgbClr val="002060"/>
                </a:solidFill>
              </a:rPr>
              <a:t> real cases </a:t>
            </a:r>
            <a:r>
              <a:rPr lang="pt-BR" sz="2800" b="1" dirty="0" err="1" smtClean="0">
                <a:solidFill>
                  <a:srgbClr val="002060"/>
                </a:solidFill>
              </a:rPr>
              <a:t>that</a:t>
            </a:r>
            <a:r>
              <a:rPr lang="pt-BR" sz="2800" b="1" dirty="0" smtClean="0">
                <a:solidFill>
                  <a:srgbClr val="002060"/>
                </a:solidFill>
              </a:rPr>
              <a:t> </a:t>
            </a:r>
            <a:r>
              <a:rPr lang="pt-BR" sz="2800" b="1" dirty="0" err="1" smtClean="0">
                <a:solidFill>
                  <a:srgbClr val="002060"/>
                </a:solidFill>
              </a:rPr>
              <a:t>were</a:t>
            </a:r>
            <a:r>
              <a:rPr lang="pt-BR" sz="2800" b="1" dirty="0" smtClean="0">
                <a:solidFill>
                  <a:srgbClr val="002060"/>
                </a:solidFill>
              </a:rPr>
              <a:t> </a:t>
            </a:r>
            <a:r>
              <a:rPr lang="pt-BR" sz="2800" b="1" dirty="0" err="1" smtClean="0">
                <a:solidFill>
                  <a:srgbClr val="002060"/>
                </a:solidFill>
              </a:rPr>
              <a:t>not</a:t>
            </a:r>
            <a:r>
              <a:rPr lang="pt-BR" sz="2800" b="1" dirty="0" smtClean="0">
                <a:solidFill>
                  <a:srgbClr val="002060"/>
                </a:solidFill>
              </a:rPr>
              <a:t> </a:t>
            </a:r>
            <a:r>
              <a:rPr lang="pt-BR" sz="2800" b="1" dirty="0" err="1" smtClean="0">
                <a:solidFill>
                  <a:srgbClr val="002060"/>
                </a:solidFill>
              </a:rPr>
              <a:t>used</a:t>
            </a:r>
            <a:r>
              <a:rPr lang="pt-BR" sz="2800" b="1" dirty="0" smtClean="0">
                <a:solidFill>
                  <a:srgbClr val="002060"/>
                </a:solidFill>
              </a:rPr>
              <a:t> in </a:t>
            </a:r>
            <a:r>
              <a:rPr lang="pt-BR" sz="2800" b="1" dirty="0" err="1" smtClean="0">
                <a:solidFill>
                  <a:srgbClr val="002060"/>
                </a:solidFill>
              </a:rPr>
              <a:t>the</a:t>
            </a:r>
            <a:r>
              <a:rPr lang="pt-BR" sz="2800" b="1" dirty="0" smtClean="0">
                <a:solidFill>
                  <a:srgbClr val="002060"/>
                </a:solidFill>
              </a:rPr>
              <a:t> </a:t>
            </a:r>
            <a:r>
              <a:rPr lang="pt-BR" sz="2800" b="1" dirty="0" err="1" smtClean="0">
                <a:solidFill>
                  <a:srgbClr val="002060"/>
                </a:solidFill>
              </a:rPr>
              <a:t>algorithm</a:t>
            </a:r>
            <a:r>
              <a:rPr lang="pt-BR" sz="2800" b="1" dirty="0" smtClean="0">
                <a:solidFill>
                  <a:srgbClr val="002060"/>
                </a:solidFill>
              </a:rPr>
              <a:t> training</a:t>
            </a:r>
            <a:r>
              <a:rPr lang="pt-BR" sz="2800" b="1" dirty="0" smtClean="0">
                <a:solidFill>
                  <a:srgbClr val="002060"/>
                </a:solidFill>
              </a:rPr>
              <a:t>.</a:t>
            </a:r>
          </a:p>
          <a:p>
            <a:pPr marL="285750" indent="-285750">
              <a:buFontTx/>
              <a:buChar char="-"/>
            </a:pPr>
            <a:endParaRPr lang="pt-BR" sz="2800" b="1" dirty="0" smtClean="0">
              <a:solidFill>
                <a:srgbClr val="002060"/>
              </a:solidFill>
            </a:endParaRPr>
          </a:p>
          <a:p>
            <a:pPr marL="285750" indent="-285750">
              <a:buFontTx/>
              <a:buChar char="-"/>
            </a:pPr>
            <a:endParaRPr lang="pt-BR" sz="2800" b="1" dirty="0" smtClean="0">
              <a:solidFill>
                <a:srgbClr val="002060"/>
              </a:solidFill>
            </a:endParaRPr>
          </a:p>
          <a:p>
            <a:pPr marL="285750" indent="-285750">
              <a:buFontTx/>
              <a:buChar char="-"/>
            </a:pPr>
            <a:r>
              <a:rPr lang="pt-BR" sz="2800" b="1" dirty="0" smtClean="0">
                <a:solidFill>
                  <a:srgbClr val="002060"/>
                </a:solidFill>
              </a:rPr>
              <a:t>More </a:t>
            </a:r>
            <a:r>
              <a:rPr lang="pt-BR" sz="2800" b="1" dirty="0" err="1" smtClean="0">
                <a:solidFill>
                  <a:srgbClr val="002060"/>
                </a:solidFill>
              </a:rPr>
              <a:t>variation</a:t>
            </a:r>
            <a:r>
              <a:rPr lang="pt-BR" sz="2800" b="1" dirty="0" smtClean="0">
                <a:solidFill>
                  <a:srgbClr val="002060"/>
                </a:solidFill>
              </a:rPr>
              <a:t> </a:t>
            </a:r>
            <a:r>
              <a:rPr lang="pt-BR" sz="2800" b="1" dirty="0" err="1" smtClean="0">
                <a:solidFill>
                  <a:srgbClr val="002060"/>
                </a:solidFill>
              </a:rPr>
              <a:t>of</a:t>
            </a:r>
            <a:r>
              <a:rPr lang="pt-BR" sz="2800" b="1" dirty="0" smtClean="0">
                <a:solidFill>
                  <a:srgbClr val="002060"/>
                </a:solidFill>
              </a:rPr>
              <a:t> slides </a:t>
            </a:r>
            <a:r>
              <a:rPr lang="pt-BR" sz="2800" b="1" dirty="0" err="1" smtClean="0">
                <a:solidFill>
                  <a:srgbClr val="002060"/>
                </a:solidFill>
              </a:rPr>
              <a:t>from</a:t>
            </a:r>
            <a:r>
              <a:rPr lang="pt-BR" sz="2800" b="1" dirty="0" smtClean="0">
                <a:solidFill>
                  <a:srgbClr val="002060"/>
                </a:solidFill>
              </a:rPr>
              <a:t> </a:t>
            </a:r>
            <a:r>
              <a:rPr lang="pt-BR" sz="2800" b="1" dirty="0" err="1" smtClean="0">
                <a:solidFill>
                  <a:srgbClr val="002060"/>
                </a:solidFill>
              </a:rPr>
              <a:t>different</a:t>
            </a:r>
            <a:r>
              <a:rPr lang="pt-BR" sz="2800" b="1" dirty="0" smtClean="0">
                <a:solidFill>
                  <a:srgbClr val="002060"/>
                </a:solidFill>
              </a:rPr>
              <a:t> </a:t>
            </a:r>
            <a:r>
              <a:rPr lang="pt-BR" sz="2800" b="1" dirty="0" err="1" smtClean="0">
                <a:solidFill>
                  <a:srgbClr val="002060"/>
                </a:solidFill>
              </a:rPr>
              <a:t>labs</a:t>
            </a:r>
            <a:r>
              <a:rPr lang="pt-BR" sz="2800" b="1" dirty="0" smtClean="0">
                <a:solidFill>
                  <a:srgbClr val="002060"/>
                </a:solidFill>
              </a:rPr>
              <a:t> </a:t>
            </a:r>
            <a:r>
              <a:rPr lang="pt-BR" sz="2800" b="1" dirty="0" err="1" smtClean="0">
                <a:solidFill>
                  <a:srgbClr val="002060"/>
                </a:solidFill>
              </a:rPr>
              <a:t>and</a:t>
            </a:r>
            <a:r>
              <a:rPr lang="pt-BR" sz="2800" b="1" dirty="0" smtClean="0">
                <a:solidFill>
                  <a:srgbClr val="002060"/>
                </a:solidFill>
              </a:rPr>
              <a:t> </a:t>
            </a:r>
            <a:r>
              <a:rPr lang="pt-BR" sz="2800" b="1" dirty="0" err="1" smtClean="0">
                <a:solidFill>
                  <a:srgbClr val="002060"/>
                </a:solidFill>
              </a:rPr>
              <a:t>scanned</a:t>
            </a:r>
            <a:r>
              <a:rPr lang="pt-BR" sz="2800" b="1" dirty="0" smtClean="0">
                <a:solidFill>
                  <a:srgbClr val="002060"/>
                </a:solidFill>
              </a:rPr>
              <a:t> slides in </a:t>
            </a:r>
            <a:r>
              <a:rPr lang="pt-BR" sz="2800" b="1" dirty="0" err="1" smtClean="0">
                <a:solidFill>
                  <a:srgbClr val="002060"/>
                </a:solidFill>
              </a:rPr>
              <a:t>different</a:t>
            </a:r>
            <a:r>
              <a:rPr lang="pt-BR" sz="2800" b="1" dirty="0" smtClean="0">
                <a:solidFill>
                  <a:srgbClr val="002060"/>
                </a:solidFill>
              </a:rPr>
              <a:t> scanners.</a:t>
            </a:r>
          </a:p>
          <a:p>
            <a:r>
              <a:rPr lang="pt-BR" sz="2800" b="1" dirty="0" smtClean="0">
                <a:solidFill>
                  <a:srgbClr val="002060"/>
                </a:solidFill>
              </a:rPr>
              <a:t>  </a:t>
            </a:r>
          </a:p>
          <a:p>
            <a:pPr marL="285750" indent="-285750">
              <a:buFontTx/>
              <a:buChar char="-"/>
            </a:pPr>
            <a:endParaRPr lang="pt-BR" sz="2800" b="1" dirty="0" smtClean="0">
              <a:solidFill>
                <a:srgbClr val="002060"/>
              </a:solidFill>
            </a:endParaRPr>
          </a:p>
          <a:p>
            <a:pPr marL="285750" indent="-285750">
              <a:buFontTx/>
              <a:buChar char="-"/>
            </a:pPr>
            <a:r>
              <a:rPr lang="pt-BR" sz="2800" b="1" dirty="0" err="1" smtClean="0">
                <a:solidFill>
                  <a:srgbClr val="002060"/>
                </a:solidFill>
              </a:rPr>
              <a:t>Higher</a:t>
            </a:r>
            <a:r>
              <a:rPr lang="pt-BR" sz="2800" b="1" dirty="0" smtClean="0">
                <a:solidFill>
                  <a:srgbClr val="002060"/>
                </a:solidFill>
              </a:rPr>
              <a:t> </a:t>
            </a:r>
            <a:r>
              <a:rPr lang="pt-BR" sz="2800" b="1" dirty="0" err="1" smtClean="0">
                <a:solidFill>
                  <a:srgbClr val="002060"/>
                </a:solidFill>
              </a:rPr>
              <a:t>the</a:t>
            </a:r>
            <a:r>
              <a:rPr lang="pt-BR" sz="2800" b="1" dirty="0" smtClean="0">
                <a:solidFill>
                  <a:srgbClr val="002060"/>
                </a:solidFill>
              </a:rPr>
              <a:t> </a:t>
            </a:r>
            <a:r>
              <a:rPr lang="pt-BR" sz="2800" b="1" dirty="0" err="1" smtClean="0">
                <a:solidFill>
                  <a:srgbClr val="002060"/>
                </a:solidFill>
              </a:rPr>
              <a:t>accuracy</a:t>
            </a:r>
            <a:r>
              <a:rPr lang="pt-BR" sz="2800" b="1" dirty="0" smtClean="0">
                <a:solidFill>
                  <a:srgbClr val="002060"/>
                </a:solidFill>
              </a:rPr>
              <a:t> </a:t>
            </a:r>
            <a:r>
              <a:rPr lang="pt-BR" sz="2800" b="1" dirty="0" err="1" smtClean="0">
                <a:solidFill>
                  <a:srgbClr val="002060"/>
                </a:solidFill>
              </a:rPr>
              <a:t>of</a:t>
            </a:r>
            <a:r>
              <a:rPr lang="pt-BR" sz="2800" b="1" dirty="0" smtClean="0">
                <a:solidFill>
                  <a:srgbClr val="002060"/>
                </a:solidFill>
              </a:rPr>
              <a:t> </a:t>
            </a:r>
            <a:r>
              <a:rPr lang="pt-BR" sz="2800" b="1" dirty="0" err="1" smtClean="0">
                <a:solidFill>
                  <a:srgbClr val="002060"/>
                </a:solidFill>
              </a:rPr>
              <a:t>the</a:t>
            </a:r>
            <a:r>
              <a:rPr lang="pt-BR" sz="2800" b="1" dirty="0" smtClean="0">
                <a:solidFill>
                  <a:srgbClr val="002060"/>
                </a:solidFill>
              </a:rPr>
              <a:t> </a:t>
            </a:r>
            <a:r>
              <a:rPr lang="pt-BR" sz="2800" b="1" dirty="0" err="1" smtClean="0">
                <a:solidFill>
                  <a:srgbClr val="002060"/>
                </a:solidFill>
              </a:rPr>
              <a:t>Algorithm</a:t>
            </a:r>
            <a:r>
              <a:rPr lang="pt-BR" sz="2800" b="1" dirty="0" smtClean="0">
                <a:solidFill>
                  <a:srgbClr val="002060"/>
                </a:solidFill>
              </a:rPr>
              <a:t> </a:t>
            </a:r>
            <a:r>
              <a:rPr lang="pt-BR" sz="2800" b="1" dirty="0" smtClean="0">
                <a:solidFill>
                  <a:srgbClr val="002060"/>
                </a:solidFill>
              </a:rPr>
              <a:t>in </a:t>
            </a:r>
            <a:r>
              <a:rPr lang="pt-BR" sz="2800" b="1" dirty="0" err="1" smtClean="0">
                <a:solidFill>
                  <a:srgbClr val="002060"/>
                </a:solidFill>
              </a:rPr>
              <a:t>diferent</a:t>
            </a:r>
            <a:r>
              <a:rPr lang="pt-BR" sz="2800" b="1" dirty="0" smtClean="0">
                <a:solidFill>
                  <a:srgbClr val="002060"/>
                </a:solidFill>
              </a:rPr>
              <a:t> </a:t>
            </a:r>
            <a:r>
              <a:rPr lang="pt-BR" sz="2800" b="1" dirty="0" err="1" smtClean="0">
                <a:solidFill>
                  <a:srgbClr val="002060"/>
                </a:solidFill>
              </a:rPr>
              <a:t>scenarios</a:t>
            </a:r>
            <a:r>
              <a:rPr lang="pt-BR" sz="2800" b="1" dirty="0" smtClean="0">
                <a:solidFill>
                  <a:srgbClr val="002060"/>
                </a:solidFill>
              </a:rPr>
              <a:t> more </a:t>
            </a:r>
            <a:r>
              <a:rPr lang="pt-BR" sz="2800" b="1" dirty="0" err="1" smtClean="0">
                <a:solidFill>
                  <a:srgbClr val="002060"/>
                </a:solidFill>
              </a:rPr>
              <a:t>prone</a:t>
            </a:r>
            <a:r>
              <a:rPr lang="pt-BR" sz="2800" b="1" dirty="0" smtClean="0">
                <a:solidFill>
                  <a:srgbClr val="002060"/>
                </a:solidFill>
              </a:rPr>
              <a:t> it </a:t>
            </a:r>
            <a:r>
              <a:rPr lang="pt-BR" sz="2800" b="1" dirty="0" err="1" smtClean="0">
                <a:solidFill>
                  <a:srgbClr val="002060"/>
                </a:solidFill>
              </a:rPr>
              <a:t>is</a:t>
            </a:r>
            <a:r>
              <a:rPr lang="pt-BR" sz="2800" b="1" dirty="0" smtClean="0">
                <a:solidFill>
                  <a:srgbClr val="002060"/>
                </a:solidFill>
              </a:rPr>
              <a:t> </a:t>
            </a:r>
            <a:r>
              <a:rPr lang="pt-BR" sz="2800" b="1" dirty="0" err="1" smtClean="0">
                <a:solidFill>
                  <a:srgbClr val="002060"/>
                </a:solidFill>
              </a:rPr>
              <a:t>to</a:t>
            </a:r>
            <a:r>
              <a:rPr lang="pt-BR" sz="2800" b="1" dirty="0" smtClean="0">
                <a:solidFill>
                  <a:srgbClr val="002060"/>
                </a:solidFill>
              </a:rPr>
              <a:t> </a:t>
            </a:r>
            <a:r>
              <a:rPr lang="pt-BR" sz="2800" b="1" dirty="0" err="1" smtClean="0">
                <a:solidFill>
                  <a:srgbClr val="002060"/>
                </a:solidFill>
              </a:rPr>
              <a:t>be</a:t>
            </a:r>
            <a:r>
              <a:rPr lang="pt-BR" sz="2800" b="1" dirty="0" smtClean="0">
                <a:solidFill>
                  <a:srgbClr val="002060"/>
                </a:solidFill>
              </a:rPr>
              <a:t> </a:t>
            </a:r>
            <a:r>
              <a:rPr lang="pt-BR" sz="2800" b="1" dirty="0" err="1" smtClean="0">
                <a:solidFill>
                  <a:srgbClr val="002060"/>
                </a:solidFill>
              </a:rPr>
              <a:t>used</a:t>
            </a:r>
            <a:r>
              <a:rPr lang="pt-BR" sz="2800" b="1" dirty="0" smtClean="0">
                <a:solidFill>
                  <a:srgbClr val="002060"/>
                </a:solidFill>
              </a:rPr>
              <a:t> in </a:t>
            </a:r>
            <a:r>
              <a:rPr lang="pt-BR" sz="2800" b="1" dirty="0" err="1" smtClean="0">
                <a:solidFill>
                  <a:srgbClr val="002060"/>
                </a:solidFill>
              </a:rPr>
              <a:t>clinical</a:t>
            </a:r>
            <a:r>
              <a:rPr lang="pt-BR" sz="2800" b="1" dirty="0" smtClean="0">
                <a:solidFill>
                  <a:srgbClr val="002060"/>
                </a:solidFill>
              </a:rPr>
              <a:t> </a:t>
            </a:r>
            <a:r>
              <a:rPr lang="pt-BR" sz="2800" b="1" dirty="0" err="1" smtClean="0">
                <a:solidFill>
                  <a:srgbClr val="002060"/>
                </a:solidFill>
              </a:rPr>
              <a:t>practice</a:t>
            </a:r>
            <a:r>
              <a:rPr lang="pt-BR" sz="2800" b="1" dirty="0" smtClean="0">
                <a:solidFill>
                  <a:srgbClr val="002060"/>
                </a:solidFill>
              </a:rPr>
              <a:t> in </a:t>
            </a:r>
            <a:r>
              <a:rPr lang="pt-BR" sz="2800" b="1" dirty="0" err="1" smtClean="0">
                <a:solidFill>
                  <a:srgbClr val="002060"/>
                </a:solidFill>
              </a:rPr>
              <a:t>different</a:t>
            </a:r>
            <a:r>
              <a:rPr lang="pt-BR" sz="2800" b="1" dirty="0" smtClean="0">
                <a:solidFill>
                  <a:srgbClr val="002060"/>
                </a:solidFill>
              </a:rPr>
              <a:t> </a:t>
            </a:r>
            <a:r>
              <a:rPr lang="pt-BR" sz="2800" b="1" dirty="0" err="1" smtClean="0">
                <a:solidFill>
                  <a:srgbClr val="002060"/>
                </a:solidFill>
              </a:rPr>
              <a:t>labs</a:t>
            </a:r>
            <a:r>
              <a:rPr lang="pt-BR" sz="2800" b="1" dirty="0" smtClean="0">
                <a:solidFill>
                  <a:srgbClr val="002060"/>
                </a:solidFill>
              </a:rPr>
              <a:t>.</a:t>
            </a:r>
            <a:endParaRPr lang="pt-BR" sz="2800" b="1" dirty="0">
              <a:solidFill>
                <a:srgbClr val="002060"/>
              </a:solidFill>
            </a:endParaRPr>
          </a:p>
          <a:p>
            <a:pPr marL="285750" indent="-285750">
              <a:buFontTx/>
              <a:buChar char="-"/>
            </a:pP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135858" y="1689100"/>
            <a:ext cx="35979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rgbClr val="FF6600"/>
                </a:solidFill>
              </a:rPr>
              <a:t>VALIDATION SET</a:t>
            </a:r>
            <a:endParaRPr lang="pt-BR" sz="3600" b="1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417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22786" y="0"/>
            <a:ext cx="11665975" cy="1216131"/>
          </a:xfrm>
        </p:spPr>
        <p:txBody>
          <a:bodyPr/>
          <a:lstStyle/>
          <a:p>
            <a:r>
              <a:rPr lang="pt-BR" dirty="0" err="1" smtClean="0"/>
              <a:t>Algoritm</a:t>
            </a:r>
            <a:r>
              <a:rPr lang="pt-BR" dirty="0" smtClean="0"/>
              <a:t> </a:t>
            </a:r>
            <a:r>
              <a:rPr lang="pt-BR" dirty="0" err="1" smtClean="0"/>
              <a:t>creation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>
            <p:custDataLst>
              <p:custData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30088" y="1128376"/>
            <a:ext cx="3234724" cy="299212"/>
          </a:xfrm>
          <a:prstGeom prst="rect">
            <a:avLst/>
          </a:prstGeom>
        </p:spPr>
      </p:pic>
      <p:sp>
        <p:nvSpPr>
          <p:cNvPr id="9" name="Retângulo 8"/>
          <p:cNvSpPr/>
          <p:nvPr/>
        </p:nvSpPr>
        <p:spPr>
          <a:xfrm>
            <a:off x="13158440" y="9875490"/>
            <a:ext cx="270433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b="1" dirty="0" err="1">
                <a:solidFill>
                  <a:schemeClr val="bg1"/>
                </a:solidFill>
                <a:latin typeface="BlinkMacSystemFont"/>
              </a:rPr>
              <a:t>Sci</a:t>
            </a:r>
            <a:r>
              <a:rPr lang="pt-BR" sz="1400" b="1" dirty="0">
                <a:solidFill>
                  <a:schemeClr val="bg1"/>
                </a:solidFill>
                <a:latin typeface="BlinkMacSystemFont"/>
              </a:rPr>
              <a:t> Rep. 2017 </a:t>
            </a:r>
            <a:r>
              <a:rPr lang="pt-BR" sz="1400" b="1" dirty="0" err="1">
                <a:solidFill>
                  <a:schemeClr val="bg1"/>
                </a:solidFill>
                <a:latin typeface="BlinkMacSystemFont"/>
              </a:rPr>
              <a:t>Apr</a:t>
            </a:r>
            <a:r>
              <a:rPr lang="pt-BR" sz="1400" b="1" dirty="0">
                <a:solidFill>
                  <a:schemeClr val="bg1"/>
                </a:solidFill>
                <a:latin typeface="BlinkMacSystemFont"/>
              </a:rPr>
              <a:t> 18;7:46450.</a:t>
            </a:r>
            <a:endParaRPr lang="pt-BR" sz="1400" b="1" dirty="0">
              <a:solidFill>
                <a:schemeClr val="bg1"/>
              </a:solidFill>
            </a:endParaRPr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8837" y="1277982"/>
            <a:ext cx="7429924" cy="1318794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883602" y="4208990"/>
            <a:ext cx="546639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</a:rPr>
              <a:t>Development (Philips Scanner)</a:t>
            </a:r>
          </a:p>
          <a:p>
            <a:pPr marL="285750" indent="-285750">
              <a:buFontTx/>
              <a:buChar char="-"/>
            </a:pPr>
            <a:r>
              <a:rPr lang="en-US" sz="2000" b="1" dirty="0" smtClean="0">
                <a:solidFill>
                  <a:srgbClr val="002060"/>
                </a:solidFill>
              </a:rPr>
              <a:t>Training </a:t>
            </a:r>
            <a:r>
              <a:rPr lang="en-US" sz="2000" b="1" dirty="0">
                <a:solidFill>
                  <a:srgbClr val="002060"/>
                </a:solidFill>
              </a:rPr>
              <a:t>(1357480 image patches from 549 H&amp;E-stained slides) </a:t>
            </a:r>
            <a:endParaRPr lang="en-US" sz="2000" b="1" dirty="0" smtClean="0">
              <a:solidFill>
                <a:srgbClr val="002060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sz="2000" b="1" dirty="0" smtClean="0">
                <a:solidFill>
                  <a:srgbClr val="002060"/>
                </a:solidFill>
              </a:rPr>
              <a:t>Internal </a:t>
            </a:r>
            <a:r>
              <a:rPr lang="en-US" sz="2000" b="1" dirty="0">
                <a:solidFill>
                  <a:srgbClr val="002060"/>
                </a:solidFill>
              </a:rPr>
              <a:t>test (2501 H&amp;E-stained slides) datasets. </a:t>
            </a:r>
            <a:endParaRPr lang="en-US" sz="2000" b="1" dirty="0" smtClean="0">
              <a:solidFill>
                <a:srgbClr val="002060"/>
              </a:solidFill>
            </a:endParaRPr>
          </a:p>
          <a:p>
            <a:endParaRPr lang="en-US" sz="2000" b="1" dirty="0">
              <a:solidFill>
                <a:srgbClr val="002060"/>
              </a:solidFill>
            </a:endParaRPr>
          </a:p>
          <a:p>
            <a:r>
              <a:rPr lang="en-US" sz="2000" b="1" dirty="0" smtClean="0">
                <a:solidFill>
                  <a:srgbClr val="002060"/>
                </a:solidFill>
              </a:rPr>
              <a:t>Validation (AT2 APERIO)</a:t>
            </a:r>
          </a:p>
          <a:p>
            <a:r>
              <a:rPr lang="en-US" sz="2000" b="1" dirty="0" smtClean="0">
                <a:solidFill>
                  <a:srgbClr val="002060"/>
                </a:solidFill>
              </a:rPr>
              <a:t>- external </a:t>
            </a:r>
            <a:r>
              <a:rPr lang="en-US" sz="2000" b="1" dirty="0">
                <a:solidFill>
                  <a:srgbClr val="002060"/>
                </a:solidFill>
              </a:rPr>
              <a:t>dataset of 100 consecutive cases (1627 H&amp;E-stained slides</a:t>
            </a:r>
            <a:r>
              <a:rPr lang="en-US" sz="2000" b="1" dirty="0" smtClean="0">
                <a:solidFill>
                  <a:srgbClr val="002060"/>
                </a:solidFill>
              </a:rPr>
              <a:t>)</a:t>
            </a:r>
            <a:endParaRPr lang="pt-BR" sz="2000" b="1" dirty="0">
              <a:solidFill>
                <a:srgbClr val="002060"/>
              </a:solidFill>
            </a:endParaRPr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47224" y="2853691"/>
            <a:ext cx="8067576" cy="4740818"/>
          </a:xfrm>
          <a:prstGeom prst="rect">
            <a:avLst/>
          </a:prstGeom>
        </p:spPr>
      </p:pic>
      <p:graphicFrame>
        <p:nvGraphicFramePr>
          <p:cNvPr id="16" name="Tabel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3786819"/>
              </p:ext>
            </p:extLst>
          </p:nvPr>
        </p:nvGraphicFramePr>
        <p:xfrm>
          <a:off x="10689381" y="7851424"/>
          <a:ext cx="4183262" cy="15714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1631">
                  <a:extLst>
                    <a:ext uri="{9D8B030D-6E8A-4147-A177-3AD203B41FA5}">
                      <a16:colId xmlns:a16="http://schemas.microsoft.com/office/drawing/2014/main" val="2623768367"/>
                    </a:ext>
                  </a:extLst>
                </a:gridCol>
                <a:gridCol w="2091631">
                  <a:extLst>
                    <a:ext uri="{9D8B030D-6E8A-4147-A177-3AD203B41FA5}">
                      <a16:colId xmlns:a16="http://schemas.microsoft.com/office/drawing/2014/main" val="2935368579"/>
                    </a:ext>
                  </a:extLst>
                </a:gridCol>
              </a:tblGrid>
              <a:tr h="565575">
                <a:tc>
                  <a:txBody>
                    <a:bodyPr/>
                    <a:lstStyle/>
                    <a:p>
                      <a:r>
                        <a:rPr lang="pt-BR" dirty="0" smtClean="0"/>
                        <a:t>Patologista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AI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3952322"/>
                  </a:ext>
                </a:extLst>
              </a:tr>
              <a:tr h="291065">
                <a:tc>
                  <a:txBody>
                    <a:bodyPr/>
                    <a:lstStyle/>
                    <a:p>
                      <a:r>
                        <a:rPr lang="pt-BR" dirty="0" smtClean="0"/>
                        <a:t>Benigno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Positivo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9544977"/>
                  </a:ext>
                </a:extLst>
              </a:tr>
              <a:tr h="291065">
                <a:tc>
                  <a:txBody>
                    <a:bodyPr/>
                    <a:lstStyle/>
                    <a:p>
                      <a:r>
                        <a:rPr lang="pt-BR" dirty="0" err="1" smtClean="0"/>
                        <a:t>Gleason</a:t>
                      </a:r>
                      <a:r>
                        <a:rPr lang="pt-BR" dirty="0" smtClean="0"/>
                        <a:t> 6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err="1" smtClean="0"/>
                        <a:t>Gleason</a:t>
                      </a:r>
                      <a:r>
                        <a:rPr lang="pt-BR" dirty="0" smtClean="0"/>
                        <a:t> &gt;7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8458447"/>
                  </a:ext>
                </a:extLst>
              </a:tr>
            </a:tbl>
          </a:graphicData>
        </a:graphic>
      </p:graphicFrame>
      <p:sp>
        <p:nvSpPr>
          <p:cNvPr id="17" name="Retângulo 16"/>
          <p:cNvSpPr/>
          <p:nvPr/>
        </p:nvSpPr>
        <p:spPr>
          <a:xfrm>
            <a:off x="1254944" y="3034930"/>
            <a:ext cx="3278956" cy="735907"/>
          </a:xfrm>
          <a:prstGeom prst="rect">
            <a:avLst/>
          </a:prstGeom>
          <a:solidFill>
            <a:srgbClr val="0089C4"/>
          </a:solidFill>
          <a:ln w="25400" cap="flat" cmpd="sng" algn="ctr">
            <a:solidFill>
              <a:srgbClr val="0089C4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rgbClr val="002060"/>
                </a:solidFill>
              </a:rPr>
              <a:t>GALEN PROSTATE (IBEX)</a:t>
            </a:r>
          </a:p>
        </p:txBody>
      </p:sp>
    </p:spTree>
    <p:extLst>
      <p:ext uri="{BB962C8B-B14F-4D97-AF65-F5344CB8AC3E}">
        <p14:creationId xmlns:p14="http://schemas.microsoft.com/office/powerpoint/2010/main" val="4218999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>
            <p:custDataLst>
              <p:custData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661040"/>
            <a:ext cx="2757714" cy="480167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7130" y="1216131"/>
            <a:ext cx="9270668" cy="1645522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68948" y="2994021"/>
            <a:ext cx="12126388" cy="6264756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12627798" y="9979223"/>
            <a:ext cx="300761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Lancet Digital Health 2020; 2: e407–16</a:t>
            </a:r>
            <a:endParaRPr lang="pt-BR" sz="1400" dirty="0">
              <a:solidFill>
                <a:schemeClr val="bg1"/>
              </a:solidFill>
            </a:endParaRPr>
          </a:p>
        </p:txBody>
      </p:sp>
      <p:sp>
        <p:nvSpPr>
          <p:cNvPr id="9" name="Título 1"/>
          <p:cNvSpPr>
            <a:spLocks noGrp="1"/>
          </p:cNvSpPr>
          <p:nvPr>
            <p:ph type="ctrTitle"/>
          </p:nvPr>
        </p:nvSpPr>
        <p:spPr>
          <a:xfrm>
            <a:off x="422786" y="0"/>
            <a:ext cx="11665975" cy="1216131"/>
          </a:xfrm>
        </p:spPr>
        <p:txBody>
          <a:bodyPr/>
          <a:lstStyle/>
          <a:p>
            <a:r>
              <a:rPr lang="pt-BR" dirty="0" err="1" smtClean="0"/>
              <a:t>Algoritm</a:t>
            </a:r>
            <a:r>
              <a:rPr lang="pt-BR" dirty="0" smtClean="0"/>
              <a:t> </a:t>
            </a:r>
            <a:r>
              <a:rPr lang="pt-BR" dirty="0" err="1" smtClean="0"/>
              <a:t>creation</a:t>
            </a:r>
            <a:endParaRPr lang="pt-BR" dirty="0"/>
          </a:p>
        </p:txBody>
      </p:sp>
      <p:sp>
        <p:nvSpPr>
          <p:cNvPr id="10" name="Retângulo 9"/>
          <p:cNvSpPr/>
          <p:nvPr/>
        </p:nvSpPr>
        <p:spPr>
          <a:xfrm>
            <a:off x="7992464" y="3185160"/>
            <a:ext cx="1349656" cy="40843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0541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>
            <p:custDataLst>
              <p:custData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661040"/>
            <a:ext cx="2757714" cy="480167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12627798" y="9979223"/>
            <a:ext cx="29434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i="1" dirty="0">
                <a:solidFill>
                  <a:schemeClr val="bg1"/>
                </a:solidFill>
              </a:rPr>
              <a:t>Nat </a:t>
            </a:r>
            <a:r>
              <a:rPr lang="pt-BR" i="1" dirty="0" err="1">
                <a:solidFill>
                  <a:schemeClr val="bg1"/>
                </a:solidFill>
              </a:rPr>
              <a:t>Med</a:t>
            </a:r>
            <a:r>
              <a:rPr lang="pt-BR" dirty="0">
                <a:solidFill>
                  <a:schemeClr val="bg1"/>
                </a:solidFill>
              </a:rPr>
              <a:t> </a:t>
            </a:r>
            <a:r>
              <a:rPr lang="pt-BR" b="1" dirty="0">
                <a:solidFill>
                  <a:schemeClr val="bg1"/>
                </a:solidFill>
              </a:rPr>
              <a:t>28</a:t>
            </a:r>
            <a:r>
              <a:rPr lang="pt-BR" dirty="0">
                <a:solidFill>
                  <a:schemeClr val="bg1"/>
                </a:solidFill>
              </a:rPr>
              <a:t>, 154–163 (2022).</a:t>
            </a:r>
            <a:endParaRPr lang="pt-BR" sz="1400" dirty="0">
              <a:solidFill>
                <a:schemeClr val="bg1"/>
              </a:solidFill>
            </a:endParaRP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2004" y="110505"/>
            <a:ext cx="10659022" cy="1790618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0490" y="2108977"/>
            <a:ext cx="8700992" cy="7790558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10944" y="2695228"/>
            <a:ext cx="9208036" cy="6768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3819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>
            <p:custDataLst>
              <p:custData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661040"/>
            <a:ext cx="2757714" cy="480167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2004" y="110505"/>
            <a:ext cx="10659022" cy="1790618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5"/>
          <a:srcRect l="8026"/>
          <a:stretch/>
        </p:blipFill>
        <p:spPr>
          <a:xfrm>
            <a:off x="1655168" y="2263181"/>
            <a:ext cx="15081152" cy="7635246"/>
          </a:xfrm>
          <a:prstGeom prst="rect">
            <a:avLst/>
          </a:prstGeom>
        </p:spPr>
      </p:pic>
      <p:sp>
        <p:nvSpPr>
          <p:cNvPr id="10" name="Retângulo 9"/>
          <p:cNvSpPr/>
          <p:nvPr/>
        </p:nvSpPr>
        <p:spPr>
          <a:xfrm>
            <a:off x="1799184" y="3271292"/>
            <a:ext cx="14793120" cy="4752528"/>
          </a:xfrm>
          <a:prstGeom prst="rect">
            <a:avLst/>
          </a:prstGeom>
          <a:solidFill>
            <a:srgbClr val="0089C4"/>
          </a:solidFill>
          <a:ln w="25400" cap="flat" cmpd="sng" algn="ctr">
            <a:solidFill>
              <a:srgbClr val="0089C4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“Diagnostic quality improves when pathologists use AI as a digital second opinion, in particular less experienced doctors. </a:t>
            </a:r>
            <a:endParaRPr lang="pt-BR" sz="3600"/>
          </a:p>
        </p:txBody>
      </p:sp>
      <p:sp>
        <p:nvSpPr>
          <p:cNvPr id="14" name="Retângulo 13"/>
          <p:cNvSpPr/>
          <p:nvPr/>
        </p:nvSpPr>
        <p:spPr>
          <a:xfrm>
            <a:off x="12627798" y="9979223"/>
            <a:ext cx="29434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i="1" dirty="0">
                <a:solidFill>
                  <a:schemeClr val="bg1"/>
                </a:solidFill>
              </a:rPr>
              <a:t>Nat </a:t>
            </a:r>
            <a:r>
              <a:rPr lang="pt-BR" i="1" dirty="0" err="1">
                <a:solidFill>
                  <a:schemeClr val="bg1"/>
                </a:solidFill>
              </a:rPr>
              <a:t>Med</a:t>
            </a:r>
            <a:r>
              <a:rPr lang="pt-BR" dirty="0">
                <a:solidFill>
                  <a:schemeClr val="bg1"/>
                </a:solidFill>
              </a:rPr>
              <a:t> </a:t>
            </a:r>
            <a:r>
              <a:rPr lang="pt-BR" b="1" dirty="0">
                <a:solidFill>
                  <a:schemeClr val="bg1"/>
                </a:solidFill>
              </a:rPr>
              <a:t>28</a:t>
            </a:r>
            <a:r>
              <a:rPr lang="pt-BR" dirty="0">
                <a:solidFill>
                  <a:schemeClr val="bg1"/>
                </a:solidFill>
              </a:rPr>
              <a:t>, 154–163 (2022).</a:t>
            </a:r>
            <a:endParaRPr lang="pt-BR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34406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" y="-264272"/>
            <a:ext cx="13750414" cy="1216131"/>
          </a:xfrm>
        </p:spPr>
        <p:txBody>
          <a:bodyPr/>
          <a:lstStyle/>
          <a:p>
            <a:r>
              <a:rPr lang="pt-BR" sz="6000" dirty="0" smtClean="0"/>
              <a:t>CHALLENGES FOR AI CONSTRUCTION</a:t>
            </a:r>
            <a:endParaRPr lang="pt-BR" sz="6000" dirty="0"/>
          </a:p>
        </p:txBody>
      </p:sp>
      <p:pic>
        <p:nvPicPr>
          <p:cNvPr id="4" name="Imagem 3"/>
          <p:cNvPicPr>
            <a:picLocks noChangeAspect="1"/>
          </p:cNvPicPr>
          <p:nvPr>
            <p:custDataLst>
              <p:custData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661040"/>
            <a:ext cx="2757714" cy="480167"/>
          </a:xfrm>
          <a:prstGeom prst="rect">
            <a:avLst/>
          </a:prstGeom>
        </p:spPr>
      </p:pic>
      <p:sp>
        <p:nvSpPr>
          <p:cNvPr id="9" name="Retângulo 8"/>
          <p:cNvSpPr/>
          <p:nvPr/>
        </p:nvSpPr>
        <p:spPr>
          <a:xfrm>
            <a:off x="12422526" y="9948446"/>
            <a:ext cx="32303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i="1" dirty="0">
                <a:solidFill>
                  <a:schemeClr val="bg1"/>
                </a:solidFill>
              </a:rPr>
              <a:t>Nat </a:t>
            </a:r>
            <a:r>
              <a:rPr lang="pt-BR" i="1" dirty="0" err="1">
                <a:solidFill>
                  <a:schemeClr val="bg1"/>
                </a:solidFill>
              </a:rPr>
              <a:t>Med</a:t>
            </a:r>
            <a:r>
              <a:rPr lang="pt-BR" dirty="0">
                <a:solidFill>
                  <a:schemeClr val="bg1"/>
                </a:solidFill>
              </a:rPr>
              <a:t> </a:t>
            </a:r>
            <a:r>
              <a:rPr lang="pt-BR" b="1" dirty="0">
                <a:solidFill>
                  <a:schemeClr val="bg1"/>
                </a:solidFill>
              </a:rPr>
              <a:t>25</a:t>
            </a:r>
            <a:r>
              <a:rPr lang="pt-BR" dirty="0">
                <a:solidFill>
                  <a:schemeClr val="bg1"/>
                </a:solidFill>
              </a:rPr>
              <a:t>, 1301–1309 (2019).</a:t>
            </a:r>
            <a:r>
              <a:rPr lang="pt-BR" dirty="0"/>
              <a:t> </a:t>
            </a:r>
            <a:endParaRPr lang="pt-BR" sz="1600" b="1" dirty="0">
              <a:solidFill>
                <a:schemeClr val="bg1"/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9550" y="2480846"/>
            <a:ext cx="7753350" cy="746760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16335" y="2332024"/>
            <a:ext cx="9315450" cy="6886575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14737" y="665149"/>
            <a:ext cx="8391525" cy="1666875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8220614" y="9310255"/>
            <a:ext cx="8238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 smtClean="0"/>
              <a:t>Weakly</a:t>
            </a:r>
            <a:r>
              <a:rPr lang="pt-BR" dirty="0" smtClean="0"/>
              <a:t> </a:t>
            </a:r>
            <a:r>
              <a:rPr lang="pt-BR" dirty="0" err="1" smtClean="0"/>
              <a:t>supervised</a:t>
            </a:r>
            <a:r>
              <a:rPr lang="pt-BR" dirty="0" smtClean="0"/>
              <a:t> =  </a:t>
            </a:r>
            <a:r>
              <a:rPr lang="pt-BR" dirty="0" err="1" smtClean="0"/>
              <a:t>not</a:t>
            </a:r>
            <a:r>
              <a:rPr lang="pt-BR" dirty="0" smtClean="0"/>
              <a:t> </a:t>
            </a:r>
            <a:r>
              <a:rPr lang="pt-BR" dirty="0" err="1" smtClean="0"/>
              <a:t>annotated</a:t>
            </a:r>
            <a:r>
              <a:rPr lang="pt-BR" dirty="0" smtClean="0"/>
              <a:t> slides</a:t>
            </a:r>
          </a:p>
          <a:p>
            <a:r>
              <a:rPr lang="pt-BR" dirty="0" smtClean="0"/>
              <a:t>MIL= </a:t>
            </a:r>
            <a:r>
              <a:rPr lang="pt-BR" dirty="0" err="1" smtClean="0"/>
              <a:t>Multiple</a:t>
            </a:r>
            <a:r>
              <a:rPr lang="pt-BR" dirty="0" smtClean="0"/>
              <a:t> </a:t>
            </a:r>
            <a:r>
              <a:rPr lang="pt-BR" dirty="0" err="1" smtClean="0"/>
              <a:t>instances</a:t>
            </a:r>
            <a:r>
              <a:rPr lang="pt-BR" dirty="0" smtClean="0"/>
              <a:t> </a:t>
            </a:r>
            <a:r>
              <a:rPr lang="pt-BR" dirty="0" err="1" smtClean="0"/>
              <a:t>learning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17496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Disclosure of Relevant Financial Relationships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1850372" y="3910351"/>
            <a:ext cx="14179463" cy="6538791"/>
          </a:xfrm>
        </p:spPr>
        <p:txBody>
          <a:bodyPr/>
          <a:lstStyle/>
          <a:p>
            <a:r>
              <a:rPr lang="en-US" dirty="0"/>
              <a:t>Dr. </a:t>
            </a:r>
            <a:r>
              <a:rPr lang="en-US" dirty="0" smtClean="0"/>
              <a:t>Cristovam Scapulatempo Neto </a:t>
            </a:r>
            <a:r>
              <a:rPr lang="en-US" dirty="0"/>
              <a:t>declares </a:t>
            </a:r>
            <a:r>
              <a:rPr lang="en-US" dirty="0" smtClean="0"/>
              <a:t>he </a:t>
            </a:r>
            <a:r>
              <a:rPr lang="en-US" dirty="0"/>
              <a:t>has no </a:t>
            </a:r>
            <a:br>
              <a:rPr lang="en-US" dirty="0"/>
            </a:br>
            <a:r>
              <a:rPr lang="en-US" dirty="0"/>
              <a:t>conflict(s) of interest to disclose </a:t>
            </a:r>
          </a:p>
          <a:p>
            <a:pPr>
              <a:lnSpc>
                <a:spcPts val="4000"/>
              </a:lnSpc>
            </a:pPr>
            <a:endParaRPr lang="pt-BR" sz="3000" dirty="0"/>
          </a:p>
          <a:p>
            <a:pPr>
              <a:lnSpc>
                <a:spcPts val="4000"/>
              </a:lnSpc>
            </a:pPr>
            <a:r>
              <a:rPr lang="pt-BR" sz="2600" dirty="0"/>
              <a:t>RDC Nº 96/08 da </a:t>
            </a:r>
            <a:r>
              <a:rPr lang="pt-BR" sz="2600" dirty="0" smtClean="0"/>
              <a:t>ANVISA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>
            <p:custDataLst>
              <p:custData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2874" y="1690912"/>
            <a:ext cx="6522253" cy="515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063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" y="-264272"/>
            <a:ext cx="13750414" cy="1216131"/>
          </a:xfrm>
        </p:spPr>
        <p:txBody>
          <a:bodyPr/>
          <a:lstStyle/>
          <a:p>
            <a:r>
              <a:rPr lang="pt-BR" sz="6000" dirty="0" smtClean="0"/>
              <a:t>CHALLENGES FOR AI CONSTRUCTION</a:t>
            </a:r>
            <a:endParaRPr lang="pt-BR" sz="6000" dirty="0"/>
          </a:p>
        </p:txBody>
      </p:sp>
      <p:pic>
        <p:nvPicPr>
          <p:cNvPr id="4" name="Imagem 3"/>
          <p:cNvPicPr>
            <a:picLocks noChangeAspect="1"/>
          </p:cNvPicPr>
          <p:nvPr>
            <p:custDataLst>
              <p:custData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661040"/>
            <a:ext cx="2757714" cy="480167"/>
          </a:xfrm>
          <a:prstGeom prst="rect">
            <a:avLst/>
          </a:prstGeom>
        </p:spPr>
      </p:pic>
      <p:sp>
        <p:nvSpPr>
          <p:cNvPr id="9" name="Retângulo 8"/>
          <p:cNvSpPr/>
          <p:nvPr/>
        </p:nvSpPr>
        <p:spPr>
          <a:xfrm>
            <a:off x="12422526" y="9948446"/>
            <a:ext cx="32303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i="1" dirty="0">
                <a:solidFill>
                  <a:schemeClr val="bg1"/>
                </a:solidFill>
              </a:rPr>
              <a:t>Nat </a:t>
            </a:r>
            <a:r>
              <a:rPr lang="pt-BR" i="1" dirty="0" err="1">
                <a:solidFill>
                  <a:schemeClr val="bg1"/>
                </a:solidFill>
              </a:rPr>
              <a:t>Med</a:t>
            </a:r>
            <a:r>
              <a:rPr lang="pt-BR" dirty="0">
                <a:solidFill>
                  <a:schemeClr val="bg1"/>
                </a:solidFill>
              </a:rPr>
              <a:t> </a:t>
            </a:r>
            <a:r>
              <a:rPr lang="pt-BR" b="1" dirty="0">
                <a:solidFill>
                  <a:schemeClr val="bg1"/>
                </a:solidFill>
              </a:rPr>
              <a:t>25</a:t>
            </a:r>
            <a:r>
              <a:rPr lang="pt-BR" dirty="0">
                <a:solidFill>
                  <a:schemeClr val="bg1"/>
                </a:solidFill>
              </a:rPr>
              <a:t>, 1301–1309 (2019).</a:t>
            </a:r>
            <a:r>
              <a:rPr lang="pt-BR" dirty="0"/>
              <a:t> </a:t>
            </a:r>
            <a:endParaRPr lang="pt-BR" sz="1600" b="1" dirty="0">
              <a:solidFill>
                <a:schemeClr val="bg1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14737" y="665149"/>
            <a:ext cx="8391525" cy="1666875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13750415" y="9025116"/>
            <a:ext cx="411755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err="1" smtClean="0">
                <a:solidFill>
                  <a:srgbClr val="002060"/>
                </a:solidFill>
              </a:rPr>
              <a:t>Weakly</a:t>
            </a:r>
            <a:r>
              <a:rPr lang="pt-BR" sz="1400" dirty="0" smtClean="0">
                <a:solidFill>
                  <a:srgbClr val="002060"/>
                </a:solidFill>
              </a:rPr>
              <a:t> </a:t>
            </a:r>
            <a:r>
              <a:rPr lang="pt-BR" sz="1400" dirty="0" err="1" smtClean="0">
                <a:solidFill>
                  <a:srgbClr val="002060"/>
                </a:solidFill>
              </a:rPr>
              <a:t>supervised</a:t>
            </a:r>
            <a:r>
              <a:rPr lang="pt-BR" sz="1400" dirty="0" smtClean="0">
                <a:solidFill>
                  <a:srgbClr val="002060"/>
                </a:solidFill>
              </a:rPr>
              <a:t> =  </a:t>
            </a:r>
            <a:r>
              <a:rPr lang="pt-BR" sz="1400" dirty="0" err="1" smtClean="0">
                <a:solidFill>
                  <a:srgbClr val="002060"/>
                </a:solidFill>
              </a:rPr>
              <a:t>not</a:t>
            </a:r>
            <a:r>
              <a:rPr lang="pt-BR" sz="1400" dirty="0" smtClean="0">
                <a:solidFill>
                  <a:srgbClr val="002060"/>
                </a:solidFill>
              </a:rPr>
              <a:t> </a:t>
            </a:r>
            <a:r>
              <a:rPr lang="pt-BR" sz="1400" dirty="0" err="1" smtClean="0">
                <a:solidFill>
                  <a:srgbClr val="002060"/>
                </a:solidFill>
              </a:rPr>
              <a:t>annotated</a:t>
            </a:r>
            <a:r>
              <a:rPr lang="pt-BR" sz="1400" dirty="0" smtClean="0">
                <a:solidFill>
                  <a:srgbClr val="002060"/>
                </a:solidFill>
              </a:rPr>
              <a:t> slides</a:t>
            </a:r>
          </a:p>
          <a:p>
            <a:r>
              <a:rPr lang="pt-BR" sz="1400" dirty="0" smtClean="0">
                <a:solidFill>
                  <a:srgbClr val="002060"/>
                </a:solidFill>
              </a:rPr>
              <a:t>MIL= </a:t>
            </a:r>
            <a:r>
              <a:rPr lang="pt-BR" sz="1400" dirty="0" err="1" smtClean="0">
                <a:solidFill>
                  <a:srgbClr val="002060"/>
                </a:solidFill>
              </a:rPr>
              <a:t>Multiple</a:t>
            </a:r>
            <a:r>
              <a:rPr lang="pt-BR" sz="1400" dirty="0" smtClean="0">
                <a:solidFill>
                  <a:srgbClr val="002060"/>
                </a:solidFill>
              </a:rPr>
              <a:t> </a:t>
            </a:r>
            <a:r>
              <a:rPr lang="pt-BR" sz="1400" dirty="0" err="1" smtClean="0">
                <a:solidFill>
                  <a:srgbClr val="002060"/>
                </a:solidFill>
              </a:rPr>
              <a:t>instances</a:t>
            </a:r>
            <a:r>
              <a:rPr lang="pt-BR" sz="1400" dirty="0" smtClean="0">
                <a:solidFill>
                  <a:srgbClr val="002060"/>
                </a:solidFill>
              </a:rPr>
              <a:t> </a:t>
            </a:r>
            <a:r>
              <a:rPr lang="pt-BR" sz="1400" dirty="0" err="1" smtClean="0">
                <a:solidFill>
                  <a:srgbClr val="002060"/>
                </a:solidFill>
              </a:rPr>
              <a:t>learning</a:t>
            </a:r>
            <a:endParaRPr lang="pt-BR" sz="1400" dirty="0" smtClean="0">
              <a:solidFill>
                <a:srgbClr val="002060"/>
              </a:solidFill>
            </a:endParaRPr>
          </a:p>
          <a:p>
            <a:r>
              <a:rPr lang="pt-BR" sz="1400" dirty="0" smtClean="0">
                <a:solidFill>
                  <a:srgbClr val="002060"/>
                </a:solidFill>
              </a:rPr>
              <a:t>RNN= </a:t>
            </a:r>
            <a:r>
              <a:rPr lang="pt-BR" sz="1400" dirty="0" err="1" smtClean="0">
                <a:solidFill>
                  <a:srgbClr val="002060"/>
                </a:solidFill>
              </a:rPr>
              <a:t>Recurrent</a:t>
            </a:r>
            <a:r>
              <a:rPr lang="pt-BR" sz="1400" dirty="0" smtClean="0">
                <a:solidFill>
                  <a:srgbClr val="002060"/>
                </a:solidFill>
              </a:rPr>
              <a:t> neural network</a:t>
            </a:r>
            <a:endParaRPr lang="pt-BR" sz="1400" dirty="0">
              <a:solidFill>
                <a:srgbClr val="002060"/>
              </a:solidFill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2668123"/>
            <a:ext cx="15385985" cy="4952661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1732547" y="7838130"/>
            <a:ext cx="48928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 smtClean="0"/>
              <a:t>Prostate</a:t>
            </a:r>
            <a:r>
              <a:rPr lang="pt-BR" dirty="0" smtClean="0"/>
              <a:t> </a:t>
            </a:r>
            <a:r>
              <a:rPr lang="pt-BR" dirty="0" err="1" smtClean="0"/>
              <a:t>cancer</a:t>
            </a:r>
            <a:r>
              <a:rPr lang="pt-BR" dirty="0" smtClean="0"/>
              <a:t> (n=1784)</a:t>
            </a:r>
          </a:p>
          <a:p>
            <a:endParaRPr lang="pt-BR" dirty="0"/>
          </a:p>
          <a:p>
            <a:r>
              <a:rPr lang="pt-BR" dirty="0" smtClean="0"/>
              <a:t>MIL-RNN: AUC 0,99</a:t>
            </a:r>
            <a:endParaRPr lang="pt-BR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6487777" y="7838130"/>
            <a:ext cx="48928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Basal </a:t>
            </a:r>
            <a:r>
              <a:rPr lang="pt-BR" dirty="0" err="1" smtClean="0"/>
              <a:t>cell</a:t>
            </a:r>
            <a:r>
              <a:rPr lang="pt-BR" dirty="0" smtClean="0"/>
              <a:t> carcinoma </a:t>
            </a:r>
            <a:r>
              <a:rPr lang="pt-BR" dirty="0" err="1" smtClean="0"/>
              <a:t>model</a:t>
            </a:r>
            <a:r>
              <a:rPr lang="pt-BR" dirty="0" smtClean="0"/>
              <a:t> (n=1575)</a:t>
            </a:r>
          </a:p>
          <a:p>
            <a:endParaRPr lang="pt-BR" dirty="0"/>
          </a:p>
          <a:p>
            <a:r>
              <a:rPr lang="pt-BR" dirty="0" smtClean="0"/>
              <a:t>AUC 0,98</a:t>
            </a:r>
            <a:endParaRPr lang="pt-BR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11243007" y="7861285"/>
            <a:ext cx="48928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 smtClean="0"/>
              <a:t>Breast</a:t>
            </a:r>
            <a:r>
              <a:rPr lang="pt-BR" dirty="0" smtClean="0"/>
              <a:t> </a:t>
            </a:r>
            <a:r>
              <a:rPr lang="pt-BR" dirty="0" err="1" smtClean="0"/>
              <a:t>metastasis</a:t>
            </a:r>
            <a:r>
              <a:rPr lang="pt-BR" dirty="0" smtClean="0"/>
              <a:t> </a:t>
            </a:r>
            <a:r>
              <a:rPr lang="pt-BR" dirty="0" err="1" smtClean="0"/>
              <a:t>detection</a:t>
            </a:r>
            <a:r>
              <a:rPr lang="pt-BR" dirty="0" smtClean="0"/>
              <a:t> </a:t>
            </a:r>
            <a:r>
              <a:rPr lang="pt-BR" dirty="0" err="1" smtClean="0"/>
              <a:t>model</a:t>
            </a:r>
            <a:r>
              <a:rPr lang="pt-BR" dirty="0" smtClean="0"/>
              <a:t> (n=1473)</a:t>
            </a:r>
          </a:p>
          <a:p>
            <a:endParaRPr lang="pt-BR" dirty="0"/>
          </a:p>
          <a:p>
            <a:r>
              <a:rPr lang="pt-BR" dirty="0" smtClean="0"/>
              <a:t>AUC 0,96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01091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" y="-264272"/>
            <a:ext cx="13750414" cy="1216131"/>
          </a:xfrm>
        </p:spPr>
        <p:txBody>
          <a:bodyPr/>
          <a:lstStyle/>
          <a:p>
            <a:r>
              <a:rPr lang="pt-BR" sz="6000" dirty="0" smtClean="0"/>
              <a:t>CHALLENGES FOR AI CONSTRUCTION</a:t>
            </a:r>
            <a:endParaRPr lang="pt-BR" sz="6000" dirty="0"/>
          </a:p>
        </p:txBody>
      </p:sp>
      <p:pic>
        <p:nvPicPr>
          <p:cNvPr id="4" name="Imagem 3"/>
          <p:cNvPicPr>
            <a:picLocks noChangeAspect="1"/>
          </p:cNvPicPr>
          <p:nvPr>
            <p:custDataLst>
              <p:custData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661040"/>
            <a:ext cx="2757714" cy="480167"/>
          </a:xfrm>
          <a:prstGeom prst="rect">
            <a:avLst/>
          </a:prstGeom>
        </p:spPr>
      </p:pic>
      <p:sp>
        <p:nvSpPr>
          <p:cNvPr id="9" name="Retângulo 8"/>
          <p:cNvSpPr/>
          <p:nvPr/>
        </p:nvSpPr>
        <p:spPr>
          <a:xfrm>
            <a:off x="12422526" y="9948446"/>
            <a:ext cx="32303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i="1" dirty="0">
                <a:solidFill>
                  <a:schemeClr val="bg1"/>
                </a:solidFill>
              </a:rPr>
              <a:t>Nat </a:t>
            </a:r>
            <a:r>
              <a:rPr lang="pt-BR" i="1" dirty="0" err="1">
                <a:solidFill>
                  <a:schemeClr val="bg1"/>
                </a:solidFill>
              </a:rPr>
              <a:t>Med</a:t>
            </a:r>
            <a:r>
              <a:rPr lang="pt-BR" dirty="0">
                <a:solidFill>
                  <a:schemeClr val="bg1"/>
                </a:solidFill>
              </a:rPr>
              <a:t> </a:t>
            </a:r>
            <a:r>
              <a:rPr lang="pt-BR" b="1" dirty="0">
                <a:solidFill>
                  <a:schemeClr val="bg1"/>
                </a:solidFill>
              </a:rPr>
              <a:t>25</a:t>
            </a:r>
            <a:r>
              <a:rPr lang="pt-BR" dirty="0">
                <a:solidFill>
                  <a:schemeClr val="bg1"/>
                </a:solidFill>
              </a:rPr>
              <a:t>, 1301–1309 (2019).</a:t>
            </a:r>
            <a:r>
              <a:rPr lang="pt-BR" dirty="0"/>
              <a:t> </a:t>
            </a:r>
            <a:endParaRPr lang="pt-BR" sz="1600" b="1" dirty="0">
              <a:solidFill>
                <a:schemeClr val="bg1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14737" y="665149"/>
            <a:ext cx="8391525" cy="1666875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13750415" y="9025116"/>
            <a:ext cx="411755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err="1" smtClean="0">
                <a:solidFill>
                  <a:srgbClr val="002060"/>
                </a:solidFill>
              </a:rPr>
              <a:t>Weakly</a:t>
            </a:r>
            <a:r>
              <a:rPr lang="pt-BR" sz="1400" dirty="0" smtClean="0">
                <a:solidFill>
                  <a:srgbClr val="002060"/>
                </a:solidFill>
              </a:rPr>
              <a:t> </a:t>
            </a:r>
            <a:r>
              <a:rPr lang="pt-BR" sz="1400" dirty="0" err="1" smtClean="0">
                <a:solidFill>
                  <a:srgbClr val="002060"/>
                </a:solidFill>
              </a:rPr>
              <a:t>supervised</a:t>
            </a:r>
            <a:r>
              <a:rPr lang="pt-BR" sz="1400" dirty="0" smtClean="0">
                <a:solidFill>
                  <a:srgbClr val="002060"/>
                </a:solidFill>
              </a:rPr>
              <a:t> =  </a:t>
            </a:r>
            <a:r>
              <a:rPr lang="pt-BR" sz="1400" dirty="0" err="1" smtClean="0">
                <a:solidFill>
                  <a:srgbClr val="002060"/>
                </a:solidFill>
              </a:rPr>
              <a:t>not</a:t>
            </a:r>
            <a:r>
              <a:rPr lang="pt-BR" sz="1400" dirty="0" smtClean="0">
                <a:solidFill>
                  <a:srgbClr val="002060"/>
                </a:solidFill>
              </a:rPr>
              <a:t> </a:t>
            </a:r>
            <a:r>
              <a:rPr lang="pt-BR" sz="1400" dirty="0" err="1" smtClean="0">
                <a:solidFill>
                  <a:srgbClr val="002060"/>
                </a:solidFill>
              </a:rPr>
              <a:t>annotated</a:t>
            </a:r>
            <a:r>
              <a:rPr lang="pt-BR" sz="1400" dirty="0" smtClean="0">
                <a:solidFill>
                  <a:srgbClr val="002060"/>
                </a:solidFill>
              </a:rPr>
              <a:t> slides</a:t>
            </a:r>
          </a:p>
          <a:p>
            <a:r>
              <a:rPr lang="pt-BR" sz="1400" dirty="0" smtClean="0">
                <a:solidFill>
                  <a:srgbClr val="002060"/>
                </a:solidFill>
              </a:rPr>
              <a:t>MIL= </a:t>
            </a:r>
            <a:r>
              <a:rPr lang="pt-BR" sz="1400" dirty="0" err="1" smtClean="0">
                <a:solidFill>
                  <a:srgbClr val="002060"/>
                </a:solidFill>
              </a:rPr>
              <a:t>Multiple</a:t>
            </a:r>
            <a:r>
              <a:rPr lang="pt-BR" sz="1400" dirty="0" smtClean="0">
                <a:solidFill>
                  <a:srgbClr val="002060"/>
                </a:solidFill>
              </a:rPr>
              <a:t> </a:t>
            </a:r>
            <a:r>
              <a:rPr lang="pt-BR" sz="1400" dirty="0" err="1" smtClean="0">
                <a:solidFill>
                  <a:srgbClr val="002060"/>
                </a:solidFill>
              </a:rPr>
              <a:t>instances</a:t>
            </a:r>
            <a:r>
              <a:rPr lang="pt-BR" sz="1400" dirty="0" smtClean="0">
                <a:solidFill>
                  <a:srgbClr val="002060"/>
                </a:solidFill>
              </a:rPr>
              <a:t> </a:t>
            </a:r>
            <a:r>
              <a:rPr lang="pt-BR" sz="1400" dirty="0" err="1" smtClean="0">
                <a:solidFill>
                  <a:srgbClr val="002060"/>
                </a:solidFill>
              </a:rPr>
              <a:t>learning</a:t>
            </a:r>
            <a:endParaRPr lang="pt-BR" sz="1400" dirty="0" smtClean="0">
              <a:solidFill>
                <a:srgbClr val="002060"/>
              </a:solidFill>
            </a:endParaRPr>
          </a:p>
          <a:p>
            <a:r>
              <a:rPr lang="pt-BR" sz="1400" dirty="0" smtClean="0">
                <a:solidFill>
                  <a:srgbClr val="002060"/>
                </a:solidFill>
              </a:rPr>
              <a:t>RNN= </a:t>
            </a:r>
            <a:r>
              <a:rPr lang="pt-BR" sz="1400" dirty="0" err="1" smtClean="0">
                <a:solidFill>
                  <a:srgbClr val="002060"/>
                </a:solidFill>
              </a:rPr>
              <a:t>Recurrent</a:t>
            </a:r>
            <a:r>
              <a:rPr lang="pt-BR" sz="1400" dirty="0" smtClean="0">
                <a:solidFill>
                  <a:srgbClr val="002060"/>
                </a:solidFill>
              </a:rPr>
              <a:t> neural network</a:t>
            </a:r>
            <a:endParaRPr lang="pt-BR" sz="1400" dirty="0">
              <a:solidFill>
                <a:srgbClr val="002060"/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5828" y="2516690"/>
            <a:ext cx="14926678" cy="5453544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99398" y="8454515"/>
            <a:ext cx="12392025" cy="100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87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00866" y="250078"/>
            <a:ext cx="13750414" cy="1216131"/>
          </a:xfrm>
        </p:spPr>
        <p:txBody>
          <a:bodyPr/>
          <a:lstStyle/>
          <a:p>
            <a:r>
              <a:rPr lang="pt-BR" sz="6000" dirty="0" smtClean="0"/>
              <a:t>CONCLUSION</a:t>
            </a:r>
            <a:endParaRPr lang="pt-BR" sz="6000" dirty="0"/>
          </a:p>
        </p:txBody>
      </p:sp>
      <p:pic>
        <p:nvPicPr>
          <p:cNvPr id="4" name="Imagem 3"/>
          <p:cNvPicPr>
            <a:picLocks noChangeAspect="1"/>
          </p:cNvPicPr>
          <p:nvPr>
            <p:custDataLst>
              <p:custData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661040"/>
            <a:ext cx="2757714" cy="480167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77800" y="2540000"/>
            <a:ext cx="15519400" cy="79714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 smtClean="0"/>
          </a:p>
          <a:p>
            <a:pPr marL="285750" indent="-285750">
              <a:buFontTx/>
              <a:buChar char="-"/>
            </a:pPr>
            <a:r>
              <a:rPr lang="pt-BR" sz="2000" b="1" dirty="0" smtClean="0">
                <a:solidFill>
                  <a:srgbClr val="002060"/>
                </a:solidFill>
              </a:rPr>
              <a:t>COMPUTATIONAL PATHOLOGY IS INCREASING IN PARALLEL OF DIGITAL PATHOLOGY IMPLEMENTATION. </a:t>
            </a:r>
          </a:p>
          <a:p>
            <a:pPr marL="285750" indent="-285750">
              <a:buFontTx/>
              <a:buChar char="-"/>
            </a:pPr>
            <a:endParaRPr lang="pt-BR" sz="2000" b="1" dirty="0" smtClean="0">
              <a:solidFill>
                <a:srgbClr val="002060"/>
              </a:solidFill>
            </a:endParaRPr>
          </a:p>
          <a:p>
            <a:pPr marL="285750" indent="-285750">
              <a:buFontTx/>
              <a:buChar char="-"/>
            </a:pPr>
            <a:endParaRPr lang="pt-BR" sz="2000" b="1" dirty="0">
              <a:solidFill>
                <a:srgbClr val="002060"/>
              </a:solidFill>
            </a:endParaRPr>
          </a:p>
          <a:p>
            <a:pPr marL="285750" indent="-285750">
              <a:buFontTx/>
              <a:buChar char="-"/>
            </a:pPr>
            <a:r>
              <a:rPr lang="pt-BR" sz="2000" b="1" dirty="0" smtClean="0">
                <a:solidFill>
                  <a:srgbClr val="002060"/>
                </a:solidFill>
              </a:rPr>
              <a:t>AVAILABLE ANNOTATED IMAGES  ARE A KEY FACTOR TO ALLOW CREATION OF NEW AI </a:t>
            </a:r>
            <a:r>
              <a:rPr lang="pt-BR" sz="2000" b="1" dirty="0" smtClean="0">
                <a:solidFill>
                  <a:srgbClr val="002060"/>
                </a:solidFill>
              </a:rPr>
              <a:t>ALGORITHMS</a:t>
            </a:r>
            <a:r>
              <a:rPr lang="pt-BR" sz="2000" b="1" dirty="0" smtClean="0">
                <a:solidFill>
                  <a:srgbClr val="002060"/>
                </a:solidFill>
              </a:rPr>
              <a:t>.</a:t>
            </a:r>
          </a:p>
          <a:p>
            <a:pPr marL="285750" indent="-285750">
              <a:buFontTx/>
              <a:buChar char="-"/>
            </a:pPr>
            <a:endParaRPr lang="pt-BR" sz="2000" b="1" dirty="0">
              <a:solidFill>
                <a:srgbClr val="002060"/>
              </a:solidFill>
            </a:endParaRPr>
          </a:p>
          <a:p>
            <a:pPr marL="285750" indent="-285750">
              <a:buFontTx/>
              <a:buChar char="-"/>
            </a:pPr>
            <a:endParaRPr lang="pt-BR" sz="2000" b="1" dirty="0">
              <a:solidFill>
                <a:srgbClr val="002060"/>
              </a:solidFill>
            </a:endParaRPr>
          </a:p>
          <a:p>
            <a:pPr marL="285750" indent="-285750">
              <a:buFontTx/>
              <a:buChar char="-"/>
            </a:pPr>
            <a:r>
              <a:rPr lang="pt-BR" sz="2000" b="1" dirty="0">
                <a:solidFill>
                  <a:srgbClr val="002060"/>
                </a:solidFill>
              </a:rPr>
              <a:t>A BIG EFFORT SHOULD BE DONE TO CREATE PUBLIC ANNOTETED IMAGE BANKS FOR RAPID AVAILABILITY OF NEW DIAGNOSTIC / PROGNOSTIC  </a:t>
            </a:r>
            <a:r>
              <a:rPr lang="pt-BR" sz="2000" b="1" dirty="0" smtClean="0">
                <a:solidFill>
                  <a:srgbClr val="002060"/>
                </a:solidFill>
              </a:rPr>
              <a:t>ALGORITHMS</a:t>
            </a:r>
            <a:r>
              <a:rPr lang="pt-BR" sz="2000" b="1" dirty="0">
                <a:solidFill>
                  <a:srgbClr val="002060"/>
                </a:solidFill>
              </a:rPr>
              <a:t>.  </a:t>
            </a:r>
          </a:p>
          <a:p>
            <a:pPr marL="285750" indent="-285750">
              <a:buFontTx/>
              <a:buChar char="-"/>
            </a:pPr>
            <a:endParaRPr lang="pt-BR" sz="2000" b="1" dirty="0" smtClean="0">
              <a:solidFill>
                <a:srgbClr val="002060"/>
              </a:solidFill>
            </a:endParaRPr>
          </a:p>
          <a:p>
            <a:pPr marL="285750" indent="-285750">
              <a:buFontTx/>
              <a:buChar char="-"/>
            </a:pPr>
            <a:endParaRPr lang="pt-BR" sz="2000" b="1" dirty="0">
              <a:solidFill>
                <a:srgbClr val="002060"/>
              </a:solidFill>
            </a:endParaRPr>
          </a:p>
          <a:p>
            <a:pPr marL="285750" indent="-285750">
              <a:buFontTx/>
              <a:buChar char="-"/>
            </a:pPr>
            <a:r>
              <a:rPr lang="pt-BR" sz="2000" b="1" dirty="0" smtClean="0">
                <a:solidFill>
                  <a:srgbClr val="002060"/>
                </a:solidFill>
              </a:rPr>
              <a:t>MORE VARIATIONS IN TRAINNING AND VALIDATION SETTINGS ARE IMPORTANT TO OBTAIN MORE USABLE </a:t>
            </a:r>
            <a:r>
              <a:rPr lang="pt-BR" sz="2000" b="1" dirty="0" smtClean="0">
                <a:solidFill>
                  <a:srgbClr val="002060"/>
                </a:solidFill>
              </a:rPr>
              <a:t>ALGORITHMS</a:t>
            </a:r>
            <a:r>
              <a:rPr lang="pt-BR" sz="2000" b="1" dirty="0" smtClean="0">
                <a:solidFill>
                  <a:srgbClr val="002060"/>
                </a:solidFill>
              </a:rPr>
              <a:t>.</a:t>
            </a:r>
          </a:p>
          <a:p>
            <a:pPr marL="285750" indent="-285750">
              <a:buFontTx/>
              <a:buChar char="-"/>
            </a:pPr>
            <a:endParaRPr lang="pt-BR" sz="2000" b="1" dirty="0">
              <a:solidFill>
                <a:srgbClr val="002060"/>
              </a:solidFill>
            </a:endParaRPr>
          </a:p>
          <a:p>
            <a:pPr marL="285750" indent="-285750">
              <a:buFontTx/>
              <a:buChar char="-"/>
            </a:pPr>
            <a:endParaRPr lang="pt-BR" sz="2000" b="1" dirty="0">
              <a:solidFill>
                <a:srgbClr val="002060"/>
              </a:solidFill>
            </a:endParaRPr>
          </a:p>
          <a:p>
            <a:pPr marL="285750" indent="-285750">
              <a:buFontTx/>
              <a:buChar char="-"/>
            </a:pPr>
            <a:r>
              <a:rPr lang="pt-BR" sz="2000" b="1" dirty="0" smtClean="0">
                <a:solidFill>
                  <a:srgbClr val="002060"/>
                </a:solidFill>
              </a:rPr>
              <a:t>AI IS A POWERFULL TOOL TO INCREASE PRODUCTIVITY AND QUALITY CONTROL. </a:t>
            </a:r>
          </a:p>
          <a:p>
            <a:pPr marL="285750" indent="-285750">
              <a:buFontTx/>
              <a:buChar char="-"/>
            </a:pPr>
            <a:endParaRPr lang="pt-BR" sz="2000" b="1" dirty="0" smtClean="0">
              <a:solidFill>
                <a:srgbClr val="002060"/>
              </a:solidFill>
            </a:endParaRPr>
          </a:p>
          <a:p>
            <a:pPr marL="285750" indent="-285750">
              <a:buFontTx/>
              <a:buChar char="-"/>
            </a:pPr>
            <a:endParaRPr lang="pt-BR" sz="2000" b="1" dirty="0">
              <a:solidFill>
                <a:srgbClr val="002060"/>
              </a:solidFill>
            </a:endParaRPr>
          </a:p>
          <a:p>
            <a:pPr marL="285750" indent="-285750">
              <a:buFontTx/>
              <a:buChar char="-"/>
            </a:pPr>
            <a:r>
              <a:rPr lang="pt-BR" sz="2000" b="1" dirty="0" smtClean="0">
                <a:solidFill>
                  <a:srgbClr val="002060"/>
                </a:solidFill>
              </a:rPr>
              <a:t>PATHOMICS WILL BE </a:t>
            </a:r>
            <a:r>
              <a:rPr lang="pt-BR" sz="2000" b="1" dirty="0" smtClean="0">
                <a:solidFill>
                  <a:srgbClr val="002060"/>
                </a:solidFill>
              </a:rPr>
              <a:t>AVAILABEL SOON, </a:t>
            </a:r>
            <a:r>
              <a:rPr lang="pt-BR" sz="2000" b="1" dirty="0" smtClean="0">
                <a:solidFill>
                  <a:srgbClr val="002060"/>
                </a:solidFill>
              </a:rPr>
              <a:t>BRINGGING TOGETHER HISTOLOGICAL, </a:t>
            </a:r>
            <a:r>
              <a:rPr lang="pt-BR" sz="2000" b="1" dirty="0" smtClean="0">
                <a:solidFill>
                  <a:srgbClr val="002060"/>
                </a:solidFill>
              </a:rPr>
              <a:t>IMMUNOHISTOCHEMICAL </a:t>
            </a:r>
            <a:r>
              <a:rPr lang="pt-BR" sz="2000" b="1" dirty="0" smtClean="0">
                <a:solidFill>
                  <a:srgbClr val="002060"/>
                </a:solidFill>
              </a:rPr>
              <a:t>AND MOLECULAR ASPECTS OF THE TUMORS.</a:t>
            </a:r>
          </a:p>
          <a:p>
            <a:pPr marL="285750" indent="-285750">
              <a:buFontTx/>
              <a:buChar char="-"/>
            </a:pPr>
            <a:endParaRPr lang="pt-BR" sz="2000" b="1" dirty="0" smtClean="0">
              <a:solidFill>
                <a:srgbClr val="002060"/>
              </a:solidFill>
            </a:endParaRPr>
          </a:p>
          <a:p>
            <a:pPr marL="285750" indent="-285750">
              <a:buFontTx/>
              <a:buChar char="-"/>
            </a:pPr>
            <a:endParaRPr lang="pt-BR" sz="2000" b="1" dirty="0">
              <a:solidFill>
                <a:srgbClr val="002060"/>
              </a:solidFill>
            </a:endParaRPr>
          </a:p>
          <a:p>
            <a:pPr marL="285750" indent="-285750">
              <a:buFontTx/>
              <a:buChar char="-"/>
            </a:pPr>
            <a:r>
              <a:rPr lang="pt-BR" sz="2000" b="1" dirty="0">
                <a:solidFill>
                  <a:srgbClr val="002060"/>
                </a:solidFill>
              </a:rPr>
              <a:t>UNFORTUNATELLY AVAILABLE AI </a:t>
            </a:r>
            <a:r>
              <a:rPr lang="pt-BR" sz="2000" b="1" dirty="0" smtClean="0">
                <a:solidFill>
                  <a:srgbClr val="002060"/>
                </a:solidFill>
              </a:rPr>
              <a:t>ALGORITHMS </a:t>
            </a:r>
            <a:r>
              <a:rPr lang="pt-BR" sz="2000" b="1" dirty="0">
                <a:solidFill>
                  <a:srgbClr val="002060"/>
                </a:solidFill>
              </a:rPr>
              <a:t>ARE NOT ABLE TO EVALUATE ALL ASPECTS OF THE TISSUE CONCERNIG CANCER, INFLAMATION, INFECTION,ETC...</a:t>
            </a:r>
          </a:p>
          <a:p>
            <a:pPr marL="285750" indent="-285750">
              <a:buFontTx/>
              <a:buChar char="-"/>
            </a:pPr>
            <a:endParaRPr lang="pt-BR" dirty="0" smtClean="0"/>
          </a:p>
          <a:p>
            <a:pPr marL="285750" indent="-285750">
              <a:buFontTx/>
              <a:buChar char="-"/>
            </a:pPr>
            <a:endParaRPr lang="pt-BR" dirty="0"/>
          </a:p>
          <a:p>
            <a:pPr marL="285750" indent="-285750">
              <a:buFontTx/>
              <a:buChar char="-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14521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F5639C1E-16C9-CEAD-7451-A2833DCCF369}"/>
              </a:ext>
            </a:extLst>
          </p:cNvPr>
          <p:cNvSpPr txBox="1">
            <a:spLocks/>
          </p:cNvSpPr>
          <p:nvPr/>
        </p:nvSpPr>
        <p:spPr>
          <a:xfrm>
            <a:off x="2441858" y="1201854"/>
            <a:ext cx="10321642" cy="1080120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 defTabSz="914278" rtl="0" eaLnBrk="1" latinLnBrk="0" hangingPunct="1">
              <a:lnSpc>
                <a:spcPct val="80000"/>
              </a:lnSpc>
              <a:spcBef>
                <a:spcPts val="0"/>
              </a:spcBef>
              <a:buFontTx/>
              <a:buNone/>
              <a:defRPr lang="en-US" sz="2900" b="0" i="0" kern="120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742850" indent="-285712" algn="l" defTabSz="914278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n-US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47" indent="-228570" algn="l" defTabSz="9142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986" indent="-228570" algn="l" defTabSz="914278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n-US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126" indent="-228570" algn="l" defTabSz="914278" rtl="0" eaLnBrk="1" latinLnBrk="0" hangingPunct="1">
              <a:spcBef>
                <a:spcPct val="20000"/>
              </a:spcBef>
              <a:buFont typeface="Arial" pitchFamily="34" charset="0"/>
              <a:buChar char="»"/>
              <a:defRPr lang="en-GB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265" indent="-228570" algn="l" defTabSz="9142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03" indent="-228570" algn="l" defTabSz="9142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542" indent="-228570" algn="l" defTabSz="9142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681" indent="-228570" algn="l" defTabSz="9142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b="1" dirty="0" smtClean="0">
                <a:solidFill>
                  <a:srgbClr val="002060"/>
                </a:solidFill>
                <a:latin typeface="+mn-lt"/>
                <a:cs typeface="Calibri Light"/>
              </a:rPr>
              <a:t>THANK YOU FOR YOUR ATTENTION</a:t>
            </a:r>
            <a:endParaRPr lang="en-US" sz="5400" b="1" dirty="0">
              <a:solidFill>
                <a:srgbClr val="002060"/>
              </a:solidFill>
              <a:latin typeface="+mn-lt"/>
            </a:endParaRPr>
          </a:p>
          <a:p>
            <a:endParaRPr lang="en-US" sz="6600" dirty="0">
              <a:solidFill>
                <a:srgbClr val="DE7C00"/>
              </a:solidFill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95" t="25518" r="17979" b="31945"/>
          <a:stretch/>
        </p:blipFill>
        <p:spPr>
          <a:xfrm>
            <a:off x="492820" y="8503642"/>
            <a:ext cx="1843980" cy="1283181"/>
          </a:xfrm>
          <a:prstGeom prst="rect">
            <a:avLst/>
          </a:prstGeom>
          <a:solidFill>
            <a:srgbClr val="002060"/>
          </a:solidFill>
        </p:spPr>
      </p:pic>
      <p:pic>
        <p:nvPicPr>
          <p:cNvPr id="8" name="Picture 2" descr="https://lh3.googleusercontent.com/iR68l1bTdd-5lzgrNMnMwqOKe7tsV72Eo1J5zqyQKt7wq6xWfeO_AZfVUfL5U14A2NARIRe3IGE7hrmWHxqTzJ6rV3p1jKq_cuzmj8nE_WQLDd9_7mCzgr0u0HuobWk_mv0D4vy4mu7qUisBJgEIg-29Dmi6_SNU36ZdI-C1hBooVSuWmEKtKOPb4TFgXASlL0Ic9RlHgyNr9WYN4MI78J1Am9NckEkCO9TwFyfR_4n_23NStA-jwG308w35mY7f5N-Z9LjI-s1Xlf_FX801pesCLFXp1wSXcQ-nnpowrbPfwphK4RpJjA1bsTWJKSOurouJF2nmQecOkmSP7BiyZlPI9O7dTSyUTmEZOf7PBxZT7fecPA_--NyDYW0z9Q6gkcKkHQNXQuXFDKi6gWMBFazppuJ6EzWBDMlNcV9yD4ZiLUked4rumbMVwqPByTEIxq0hc0xGXVCenRGtPHJa5AND5Epkcxdf-4ZXjjJJPm4sgESU-Zp2ozhei62WQUJyhKh-EuRHenj34tlfLVfTSitloqV_EB5l44krr-1hmYDZmhp38l_Oc4y_6tVAD40f8ffcvkX5AXK3mGZ_c3toGgvQmHcBiaQEG7KbGAhuA4tn95rt6Vynzr6R3ohrMxA_ksBuZIdA2xqQxomGasmq17iV_UkNE7CApkHR3Jc4pu6hFb3kNXQf61zcV8WNag=w719-h639-no?authuser=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604" y="3823593"/>
            <a:ext cx="3662508" cy="3254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1120" y="2876762"/>
            <a:ext cx="3660180" cy="5564848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5607089" y="4231940"/>
            <a:ext cx="5125464" cy="261610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t-BR" sz="3600" b="1" dirty="0" smtClean="0">
              <a:latin typeface="Dasa Sans" panose="020B0503020203020204" pitchFamily="34" charset="0"/>
            </a:endParaRPr>
          </a:p>
          <a:p>
            <a:r>
              <a:rPr lang="pt-BR" sz="2400" b="1" dirty="0" smtClean="0">
                <a:latin typeface="Dasa Sans" panose="020B0503020203020204" pitchFamily="34" charset="0"/>
              </a:rPr>
              <a:t>Cristovam Scapulatempo Neto</a:t>
            </a:r>
          </a:p>
          <a:p>
            <a:endParaRPr lang="pt-BR" sz="2400" b="1" dirty="0" smtClean="0">
              <a:latin typeface="Dasa Sans" panose="020B0503020203020204" pitchFamily="34" charset="0"/>
            </a:endParaRPr>
          </a:p>
          <a:p>
            <a:r>
              <a:rPr lang="pt-BR" sz="1600" dirty="0" smtClean="0">
                <a:latin typeface="Dasa Sans" panose="020B0503020203020204" pitchFamily="34" charset="0"/>
              </a:rPr>
              <a:t>Diretor médico de Anatomia Patológica  e Genética</a:t>
            </a:r>
          </a:p>
          <a:p>
            <a:endParaRPr lang="pt-BR" sz="1600" dirty="0">
              <a:latin typeface="Dasa Sans" panose="020B0503020203020204" pitchFamily="34" charset="0"/>
            </a:endParaRPr>
          </a:p>
          <a:p>
            <a:r>
              <a:rPr lang="pt-BR" sz="1600" dirty="0" smtClean="0">
                <a:latin typeface="Dasa Sans" panose="020B0503020203020204" pitchFamily="34" charset="0"/>
                <a:hlinkClick r:id="rId6"/>
              </a:rPr>
              <a:t>Cristovam.neto@altadiagnosticos.com.br</a:t>
            </a:r>
            <a:endParaRPr lang="pt-BR" sz="1600" dirty="0" smtClean="0">
              <a:latin typeface="Dasa Sans" panose="020B0503020203020204" pitchFamily="34" charset="0"/>
            </a:endParaRPr>
          </a:p>
          <a:p>
            <a:endParaRPr lang="pt-BR" sz="1600" dirty="0">
              <a:latin typeface="Dasa Sans" panose="020B0503020203020204" pitchFamily="34" charset="0"/>
            </a:endParaRPr>
          </a:p>
          <a:p>
            <a:r>
              <a:rPr lang="pt-BR" sz="1600" dirty="0" smtClean="0">
                <a:latin typeface="Dasa Sans" panose="020B0503020203020204" pitchFamily="34" charset="0"/>
              </a:rPr>
              <a:t>11-992422218</a:t>
            </a:r>
            <a:endParaRPr lang="pt-BR" sz="1600" dirty="0">
              <a:latin typeface="Dasa Sans" panose="020B0503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2262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8" t="12452" r="1148" b="12452"/>
          <a:stretch/>
        </p:blipFill>
        <p:spPr>
          <a:xfrm>
            <a:off x="-37020" y="-149088"/>
            <a:ext cx="18362040" cy="10585176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6642" y="-108012"/>
            <a:ext cx="3678323" cy="6871692"/>
          </a:xfrm>
          <a:prstGeom prst="rect">
            <a:avLst/>
          </a:prstGeo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4579277" y="517008"/>
            <a:ext cx="2557611" cy="2034204"/>
          </a:xfrm>
        </p:spPr>
        <p:txBody>
          <a:bodyPr/>
          <a:lstStyle/>
          <a:p>
            <a:pPr algn="ctr"/>
            <a:endParaRPr lang="pt-BR" sz="3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40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94" b="7894"/>
          <a:stretch/>
        </p:blipFill>
        <p:spPr>
          <a:xfrm>
            <a:off x="-81800" y="-41076"/>
            <a:ext cx="18451599" cy="10369152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3775" y="8491872"/>
            <a:ext cx="13980450" cy="1944216"/>
          </a:xfrm>
          <a:prstGeom prst="rect">
            <a:avLst/>
          </a:prstGeo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283460" y="9049956"/>
            <a:ext cx="9721080" cy="2034204"/>
          </a:xfrm>
        </p:spPr>
        <p:txBody>
          <a:bodyPr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581373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obrigado(A)!</a:t>
            </a:r>
          </a:p>
        </p:txBody>
      </p:sp>
      <p:pic>
        <p:nvPicPr>
          <p:cNvPr id="4" name="Imagem 3"/>
          <p:cNvPicPr>
            <a:picLocks noChangeAspect="1"/>
          </p:cNvPicPr>
          <p:nvPr>
            <p:custDataLst>
              <p:custData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018" y="6057900"/>
            <a:ext cx="7859964" cy="620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1260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err="1"/>
              <a:t>Thank</a:t>
            </a:r>
            <a:r>
              <a:rPr lang="pt-BR" dirty="0"/>
              <a:t> </a:t>
            </a:r>
            <a:r>
              <a:rPr lang="pt-BR" dirty="0" err="1"/>
              <a:t>You</a:t>
            </a:r>
            <a:r>
              <a:rPr lang="pt-BR" dirty="0"/>
              <a:t>!</a:t>
            </a:r>
          </a:p>
        </p:txBody>
      </p:sp>
      <p:pic>
        <p:nvPicPr>
          <p:cNvPr id="4" name="Imagem 3"/>
          <p:cNvPicPr>
            <a:picLocks noChangeAspect="1"/>
          </p:cNvPicPr>
          <p:nvPr>
            <p:custDataLst>
              <p:custData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018" y="6057900"/>
            <a:ext cx="7859964" cy="620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1614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obrigado(A)!</a:t>
            </a:r>
          </a:p>
        </p:txBody>
      </p:sp>
      <p:pic>
        <p:nvPicPr>
          <p:cNvPr id="3" name="Imagem 2"/>
          <p:cNvPicPr>
            <a:picLocks noChangeAspect="1"/>
          </p:cNvPicPr>
          <p:nvPr>
            <p:custDataLst>
              <p:custData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018" y="6057900"/>
            <a:ext cx="7859964" cy="620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1900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err="1"/>
              <a:t>Thank</a:t>
            </a:r>
            <a:r>
              <a:rPr lang="pt-BR" dirty="0"/>
              <a:t> </a:t>
            </a:r>
            <a:r>
              <a:rPr lang="pt-BR" dirty="0" err="1"/>
              <a:t>you</a:t>
            </a:r>
            <a:r>
              <a:rPr lang="pt-BR" dirty="0"/>
              <a:t>!</a:t>
            </a:r>
          </a:p>
        </p:txBody>
      </p:sp>
      <p:pic>
        <p:nvPicPr>
          <p:cNvPr id="3" name="Imagem 2"/>
          <p:cNvPicPr>
            <a:picLocks noChangeAspect="1"/>
          </p:cNvPicPr>
          <p:nvPr>
            <p:custDataLst>
              <p:custData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018" y="6057900"/>
            <a:ext cx="7859964" cy="620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159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err="1" smtClean="0"/>
              <a:t>Introduction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>
            <p:custDataLst>
              <p:custData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75186" y="1631188"/>
            <a:ext cx="3234724" cy="299212"/>
          </a:xfrm>
          <a:prstGeom prst="rect">
            <a:avLst/>
          </a:prstGeom>
        </p:spPr>
      </p:pic>
      <p:sp>
        <p:nvSpPr>
          <p:cNvPr id="8" name="Espaço Reservado para Texto 7">
            <a:extLst>
              <a:ext uri="{FF2B5EF4-FFF2-40B4-BE49-F238E27FC236}">
                <a16:creationId xmlns:a16="http://schemas.microsoft.com/office/drawing/2014/main" id="{305E9F6B-5578-0504-AFFA-ADA95907F63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b="1" dirty="0" smtClean="0">
                <a:solidFill>
                  <a:srgbClr val="002060"/>
                </a:solidFill>
              </a:rPr>
              <a:t>Digital Pathology with Whole Slide Imaging allowed the development of Computational Pathology.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b="1" dirty="0" smtClean="0">
                <a:solidFill>
                  <a:srgbClr val="002060"/>
                </a:solidFill>
              </a:rPr>
              <a:t>The lack of access of public available datasets of annotated images is a key factor to slow down the development of new AI </a:t>
            </a:r>
            <a:r>
              <a:rPr lang="en-US" b="1" dirty="0" smtClean="0">
                <a:solidFill>
                  <a:srgbClr val="002060"/>
                </a:solidFill>
              </a:rPr>
              <a:t>algorithms</a:t>
            </a:r>
            <a:r>
              <a:rPr lang="en-US" b="1" dirty="0" smtClean="0">
                <a:solidFill>
                  <a:srgbClr val="002060"/>
                </a:solidFill>
              </a:rPr>
              <a:t>.</a:t>
            </a:r>
          </a:p>
          <a:p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smtClean="0">
                <a:solidFill>
                  <a:srgbClr val="002060"/>
                </a:solidFill>
              </a:rPr>
              <a:t>     . WSI is very recent (&lt;10% of pathology labs are using)</a:t>
            </a:r>
          </a:p>
          <a:p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smtClean="0">
                <a:solidFill>
                  <a:srgbClr val="002060"/>
                </a:solidFill>
              </a:rPr>
              <a:t>     . WSI images are tremendously large.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b="1" dirty="0" smtClean="0">
                <a:solidFill>
                  <a:srgbClr val="002060"/>
                </a:solidFill>
              </a:rPr>
              <a:t>Current </a:t>
            </a:r>
            <a:r>
              <a:rPr lang="en-US" b="1" dirty="0">
                <a:solidFill>
                  <a:srgbClr val="002060"/>
                </a:solidFill>
              </a:rPr>
              <a:t>applications </a:t>
            </a:r>
            <a:r>
              <a:rPr lang="en-US" b="1" dirty="0" smtClean="0">
                <a:solidFill>
                  <a:srgbClr val="002060"/>
                </a:solidFill>
              </a:rPr>
              <a:t>include:</a:t>
            </a:r>
          </a:p>
          <a:p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smtClean="0">
                <a:solidFill>
                  <a:srgbClr val="002060"/>
                </a:solidFill>
              </a:rPr>
              <a:t>     . Tumor </a:t>
            </a:r>
            <a:r>
              <a:rPr lang="en-US" b="1" dirty="0">
                <a:solidFill>
                  <a:srgbClr val="002060"/>
                </a:solidFill>
              </a:rPr>
              <a:t>detection and classification                         . Mitosis detection.</a:t>
            </a:r>
            <a:endParaRPr lang="en-US" b="1" dirty="0" smtClean="0">
              <a:solidFill>
                <a:srgbClr val="002060"/>
              </a:solidFill>
            </a:endParaRPr>
          </a:p>
          <a:p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smtClean="0">
                <a:solidFill>
                  <a:srgbClr val="002060"/>
                </a:solidFill>
              </a:rPr>
              <a:t>     . Image </a:t>
            </a:r>
            <a:r>
              <a:rPr lang="en-US" b="1" dirty="0">
                <a:solidFill>
                  <a:srgbClr val="002060"/>
                </a:solidFill>
              </a:rPr>
              <a:t>segmentation                                                   . Tumor grading</a:t>
            </a:r>
            <a:r>
              <a:rPr lang="en-US" b="1" dirty="0" smtClean="0">
                <a:solidFill>
                  <a:srgbClr val="002060"/>
                </a:solidFill>
              </a:rPr>
              <a:t>.</a:t>
            </a:r>
          </a:p>
          <a:p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smtClean="0">
                <a:solidFill>
                  <a:srgbClr val="002060"/>
                </a:solidFill>
              </a:rPr>
              <a:t>     . Cell </a:t>
            </a:r>
            <a:r>
              <a:rPr lang="en-US" b="1" dirty="0">
                <a:solidFill>
                  <a:srgbClr val="002060"/>
                </a:solidFill>
              </a:rPr>
              <a:t>detection and </a:t>
            </a:r>
            <a:r>
              <a:rPr lang="en-US" b="1" dirty="0" smtClean="0">
                <a:solidFill>
                  <a:srgbClr val="002060"/>
                </a:solidFill>
              </a:rPr>
              <a:t>counting</a:t>
            </a:r>
            <a:r>
              <a:rPr lang="en-US" b="1" dirty="0">
                <a:solidFill>
                  <a:srgbClr val="002060"/>
                </a:solidFill>
              </a:rPr>
              <a:t>. </a:t>
            </a:r>
            <a:r>
              <a:rPr lang="en-US" b="1" dirty="0" smtClean="0">
                <a:solidFill>
                  <a:srgbClr val="002060"/>
                </a:solidFill>
              </a:rPr>
              <a:t>                                    . </a:t>
            </a:r>
            <a:r>
              <a:rPr lang="en-US" b="1" dirty="0">
                <a:solidFill>
                  <a:srgbClr val="002060"/>
                </a:solidFill>
              </a:rPr>
              <a:t>Analysis of kidney transplant biopsies</a:t>
            </a:r>
          </a:p>
          <a:p>
            <a:endParaRPr lang="en-US" b="1" dirty="0" smtClean="0">
              <a:solidFill>
                <a:srgbClr val="002060"/>
              </a:solidFill>
            </a:endParaRPr>
          </a:p>
          <a:p>
            <a:r>
              <a:rPr lang="en-US" b="1" dirty="0" smtClean="0">
                <a:solidFill>
                  <a:srgbClr val="002060"/>
                </a:solidFill>
              </a:rPr>
              <a:t>        </a:t>
            </a:r>
          </a:p>
          <a:p>
            <a:endParaRPr lang="en-US" b="1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824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85A9D207-5CC6-6D35-0F17-87D59FB90180}"/>
              </a:ext>
            </a:extLst>
          </p:cNvPr>
          <p:cNvSpPr txBox="1"/>
          <p:nvPr/>
        </p:nvSpPr>
        <p:spPr>
          <a:xfrm>
            <a:off x="555218" y="513588"/>
            <a:ext cx="1710088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>
                <a:solidFill>
                  <a:schemeClr val="accent6">
                    <a:lumMod val="50000"/>
                  </a:schemeClr>
                </a:solidFill>
              </a:rPr>
              <a:t>ARTIFICIAL INTELLIGENCE!     WHY DO WE NEED IT</a:t>
            </a:r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</a:rPr>
              <a:t>?</a:t>
            </a:r>
          </a:p>
          <a:p>
            <a:endParaRPr lang="en-US" sz="4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sz="4000" b="1" dirty="0"/>
              <a:t>Computational pathology has a huge potential for diagnostic transformation:</a:t>
            </a:r>
          </a:p>
          <a:p>
            <a:endParaRPr lang="pt-BR" sz="4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555218" y="2781694"/>
            <a:ext cx="15824200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200" b="1" dirty="0" smtClean="0">
                <a:solidFill>
                  <a:srgbClr val="002060"/>
                </a:solidFill>
              </a:rPr>
              <a:t>Quality control of the slides.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en-US" sz="3200" b="1" dirty="0">
              <a:solidFill>
                <a:srgbClr val="00206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200" b="1" dirty="0" smtClean="0">
                <a:solidFill>
                  <a:srgbClr val="002060"/>
                </a:solidFill>
              </a:rPr>
              <a:t>Distribution of the cases by specialties with the team that are working during the shift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en-US" sz="3200" b="1" dirty="0">
              <a:solidFill>
                <a:srgbClr val="00206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200" b="1" dirty="0" smtClean="0">
                <a:solidFill>
                  <a:srgbClr val="002060"/>
                </a:solidFill>
              </a:rPr>
              <a:t>Prioritization of positive cases.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en-US" sz="3200" b="1" dirty="0">
              <a:solidFill>
                <a:srgbClr val="00206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200" b="1" dirty="0" smtClean="0">
                <a:solidFill>
                  <a:srgbClr val="002060"/>
                </a:solidFill>
              </a:rPr>
              <a:t>Reduction of analysis time.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en-US" sz="3200" b="1" dirty="0">
              <a:solidFill>
                <a:srgbClr val="00206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200" b="1" dirty="0" smtClean="0">
                <a:solidFill>
                  <a:srgbClr val="002060"/>
                </a:solidFill>
              </a:rPr>
              <a:t>Quality control                   </a:t>
            </a:r>
            <a:r>
              <a:rPr lang="en-US" sz="3200" b="1" dirty="0">
                <a:solidFill>
                  <a:srgbClr val="002060"/>
                </a:solidFill>
              </a:rPr>
              <a:t>Reduction of diagnostic errors. </a:t>
            </a:r>
            <a:endParaRPr lang="en-US" sz="3200" b="1" dirty="0" smtClean="0">
              <a:solidFill>
                <a:srgbClr val="00206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en-US" sz="3200" b="1" dirty="0">
              <a:solidFill>
                <a:srgbClr val="00206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200" b="1" dirty="0" smtClean="0">
                <a:solidFill>
                  <a:srgbClr val="002060"/>
                </a:solidFill>
              </a:rPr>
              <a:t>Increased </a:t>
            </a:r>
            <a:r>
              <a:rPr lang="en-US" sz="3200" b="1" dirty="0">
                <a:solidFill>
                  <a:srgbClr val="002060"/>
                </a:solidFill>
              </a:rPr>
              <a:t>medical production. </a:t>
            </a:r>
            <a:endParaRPr lang="en-US" sz="3200" b="1" dirty="0" smtClean="0">
              <a:solidFill>
                <a:srgbClr val="00206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en-US" sz="3200" b="1" dirty="0">
              <a:solidFill>
                <a:srgbClr val="00206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200" b="1" dirty="0" smtClean="0">
                <a:solidFill>
                  <a:srgbClr val="002060"/>
                </a:solidFill>
              </a:rPr>
              <a:t>Complex </a:t>
            </a:r>
            <a:r>
              <a:rPr lang="en-US" sz="3200" b="1" dirty="0">
                <a:solidFill>
                  <a:srgbClr val="002060"/>
                </a:solidFill>
              </a:rPr>
              <a:t>analyzes for predicting biological behavior or drug response</a:t>
            </a:r>
            <a:endParaRPr lang="pt-BR" sz="3200" b="1" dirty="0">
              <a:solidFill>
                <a:srgbClr val="002060"/>
              </a:solidFill>
            </a:endParaRPr>
          </a:p>
        </p:txBody>
      </p:sp>
      <p:sp>
        <p:nvSpPr>
          <p:cNvPr id="3" name="Seta para a Direita 2"/>
          <p:cNvSpPr/>
          <p:nvPr/>
        </p:nvSpPr>
        <p:spPr>
          <a:xfrm>
            <a:off x="3809910" y="6835007"/>
            <a:ext cx="1422400" cy="2667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75356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22786" y="0"/>
            <a:ext cx="11665975" cy="1216131"/>
          </a:xfrm>
        </p:spPr>
        <p:txBody>
          <a:bodyPr/>
          <a:lstStyle/>
          <a:p>
            <a:r>
              <a:rPr lang="pt-BR" dirty="0" err="1" smtClean="0"/>
              <a:t>Algoritm</a:t>
            </a:r>
            <a:r>
              <a:rPr lang="pt-BR" dirty="0" smtClean="0"/>
              <a:t> </a:t>
            </a:r>
            <a:r>
              <a:rPr lang="pt-BR" dirty="0" err="1" smtClean="0"/>
              <a:t>creation</a:t>
            </a:r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12514971" y="9817923"/>
            <a:ext cx="319234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b="1" dirty="0" err="1">
                <a:solidFill>
                  <a:schemeClr val="bg1"/>
                </a:solidFill>
              </a:rPr>
              <a:t>Modern</a:t>
            </a:r>
            <a:r>
              <a:rPr lang="pt-BR" sz="1600" b="1" dirty="0">
                <a:solidFill>
                  <a:schemeClr val="bg1"/>
                </a:solidFill>
              </a:rPr>
              <a:t> </a:t>
            </a:r>
            <a:r>
              <a:rPr lang="pt-BR" sz="1600" b="1" dirty="0" err="1">
                <a:solidFill>
                  <a:schemeClr val="bg1"/>
                </a:solidFill>
              </a:rPr>
              <a:t>Pathology</a:t>
            </a:r>
            <a:r>
              <a:rPr lang="pt-BR" sz="1600" b="1" dirty="0">
                <a:solidFill>
                  <a:schemeClr val="bg1"/>
                </a:solidFill>
              </a:rPr>
              <a:t> (2022) 35:23–32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2"/>
          <a:srcRect l="5172"/>
          <a:stretch/>
        </p:blipFill>
        <p:spPr>
          <a:xfrm>
            <a:off x="736884" y="3129340"/>
            <a:ext cx="6123698" cy="4564011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226302" y="2313775"/>
            <a:ext cx="80354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rgbClr val="002060"/>
                </a:solidFill>
              </a:rPr>
              <a:t>INCREASED COMPUTATIONAL CAPACITY</a:t>
            </a:r>
            <a:endParaRPr lang="pt-BR" sz="3600" b="1" dirty="0">
              <a:solidFill>
                <a:srgbClr val="002060"/>
              </a:solidFill>
            </a:endParaRPr>
          </a:p>
        </p:txBody>
      </p:sp>
      <p:sp>
        <p:nvSpPr>
          <p:cNvPr id="12" name="Mais 11"/>
          <p:cNvSpPr/>
          <p:nvPr/>
        </p:nvSpPr>
        <p:spPr>
          <a:xfrm>
            <a:off x="7447883" y="4710358"/>
            <a:ext cx="1628611" cy="1650298"/>
          </a:xfrm>
          <a:prstGeom prst="mathPlus">
            <a:avLst/>
          </a:prstGeom>
          <a:solidFill>
            <a:srgbClr val="002060"/>
          </a:solidFill>
          <a:ln w="57150" cap="flat" cmpd="sng" algn="ctr">
            <a:solidFill>
              <a:srgbClr val="FF6600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800" smtClean="0">
              <a:ln>
                <a:solidFill>
                  <a:schemeClr val="bg1"/>
                </a:solidFill>
              </a:ln>
              <a:solidFill>
                <a:srgbClr val="002060"/>
              </a:solidFill>
            </a:endParaRPr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4377" y="3526988"/>
            <a:ext cx="7135723" cy="4017038"/>
          </a:xfrm>
          <a:prstGeom prst="rect">
            <a:avLst/>
          </a:prstGeom>
        </p:spPr>
      </p:pic>
      <p:sp>
        <p:nvSpPr>
          <p:cNvPr id="14" name="CaixaDeTexto 13"/>
          <p:cNvSpPr txBox="1"/>
          <p:nvPr/>
        </p:nvSpPr>
        <p:spPr>
          <a:xfrm>
            <a:off x="11570444" y="2313775"/>
            <a:ext cx="45458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>
                <a:solidFill>
                  <a:srgbClr val="002060"/>
                </a:solidFill>
              </a:rPr>
              <a:t>DIGITAL PATHOLOGY</a:t>
            </a:r>
            <a:endParaRPr lang="pt-BR" sz="4000" b="1" dirty="0">
              <a:solidFill>
                <a:srgbClr val="002060"/>
              </a:solidFill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6255773" y="8464950"/>
            <a:ext cx="4641103" cy="432048"/>
          </a:xfrm>
          <a:prstGeom prst="rect">
            <a:avLst/>
          </a:prstGeom>
          <a:noFill/>
          <a:ln w="25400" cap="flat" cmpd="sng" algn="ctr">
            <a:solidFill>
              <a:srgbClr val="0089C4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b="1" dirty="0" smtClean="0">
                <a:solidFill>
                  <a:srgbClr val="002060"/>
                </a:solidFill>
              </a:rPr>
              <a:t> AI </a:t>
            </a:r>
            <a:r>
              <a:rPr lang="pt-BR" sz="3600" b="1" dirty="0" smtClean="0">
                <a:solidFill>
                  <a:srgbClr val="002060"/>
                </a:solidFill>
              </a:rPr>
              <a:t>ALGORITHMS</a:t>
            </a:r>
            <a:endParaRPr lang="pt-BR" sz="3600" b="1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353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22786" y="0"/>
            <a:ext cx="11665975" cy="1216131"/>
          </a:xfrm>
        </p:spPr>
        <p:txBody>
          <a:bodyPr/>
          <a:lstStyle/>
          <a:p>
            <a:r>
              <a:rPr lang="pt-BR" dirty="0" err="1" smtClean="0"/>
              <a:t>Algoritm</a:t>
            </a:r>
            <a:r>
              <a:rPr lang="pt-BR" dirty="0" smtClean="0"/>
              <a:t> </a:t>
            </a:r>
            <a:r>
              <a:rPr lang="pt-BR" dirty="0" err="1" smtClean="0"/>
              <a:t>creation</a:t>
            </a:r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8518" y="1216131"/>
            <a:ext cx="11907982" cy="8416001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12514971" y="9817923"/>
            <a:ext cx="319234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b="1" dirty="0" err="1">
                <a:solidFill>
                  <a:schemeClr val="bg1"/>
                </a:solidFill>
              </a:rPr>
              <a:t>Modern</a:t>
            </a:r>
            <a:r>
              <a:rPr lang="pt-BR" sz="1600" b="1" dirty="0">
                <a:solidFill>
                  <a:schemeClr val="bg1"/>
                </a:solidFill>
              </a:rPr>
              <a:t> </a:t>
            </a:r>
            <a:r>
              <a:rPr lang="pt-BR" sz="1600" b="1" dirty="0" err="1">
                <a:solidFill>
                  <a:schemeClr val="bg1"/>
                </a:solidFill>
              </a:rPr>
              <a:t>Pathology</a:t>
            </a:r>
            <a:r>
              <a:rPr lang="pt-BR" sz="1600" b="1" dirty="0">
                <a:solidFill>
                  <a:schemeClr val="bg1"/>
                </a:solidFill>
              </a:rPr>
              <a:t> (2022) 35:23–32</a:t>
            </a:r>
          </a:p>
        </p:txBody>
      </p:sp>
      <p:sp>
        <p:nvSpPr>
          <p:cNvPr id="3" name="Retângulo 2"/>
          <p:cNvSpPr/>
          <p:nvPr/>
        </p:nvSpPr>
        <p:spPr>
          <a:xfrm>
            <a:off x="0" y="2870200"/>
            <a:ext cx="4657214" cy="383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u="sng" dirty="0" smtClean="0"/>
              <a:t>Machine </a:t>
            </a:r>
            <a:r>
              <a:rPr lang="en-US" sz="2000" b="1" u="sng" dirty="0"/>
              <a:t>learning (ML) </a:t>
            </a:r>
            <a:endParaRPr lang="en-US" sz="2000" b="1" u="sng" dirty="0" smtClean="0"/>
          </a:p>
          <a:p>
            <a:pPr algn="ctr"/>
            <a:endParaRPr lang="en-US" sz="2000" b="1" u="sng" dirty="0" smtClean="0"/>
          </a:p>
          <a:p>
            <a:r>
              <a:rPr lang="en-US" sz="2000" b="1" dirty="0" smtClean="0"/>
              <a:t>Algorithms </a:t>
            </a:r>
            <a:r>
              <a:rPr lang="en-US" sz="2000" b="1" dirty="0"/>
              <a:t>and models that are trained on available data to predict, classify, and cluster them come under ML</a:t>
            </a:r>
            <a:r>
              <a:rPr lang="en-US" sz="2000" b="1" dirty="0" smtClean="0"/>
              <a:t>.</a:t>
            </a:r>
          </a:p>
          <a:p>
            <a:r>
              <a:rPr lang="en-US" sz="2000" b="1" dirty="0"/>
              <a:t>M</a:t>
            </a:r>
            <a:r>
              <a:rPr lang="en-US" sz="2000" b="1" dirty="0" smtClean="0"/>
              <a:t>achine </a:t>
            </a:r>
            <a:r>
              <a:rPr lang="en-US" sz="2000" b="1" dirty="0"/>
              <a:t>learning models are never explicitly programmed; rather, they learn from patterns of data.</a:t>
            </a:r>
            <a:endParaRPr lang="pt-BR" sz="2000" b="1" dirty="0"/>
          </a:p>
        </p:txBody>
      </p:sp>
      <p:sp>
        <p:nvSpPr>
          <p:cNvPr id="9" name="Retângulo 8"/>
          <p:cNvSpPr/>
          <p:nvPr/>
        </p:nvSpPr>
        <p:spPr>
          <a:xfrm>
            <a:off x="13378713" y="2870200"/>
            <a:ext cx="4657214" cy="383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u="sng" dirty="0" smtClean="0"/>
              <a:t>Deep </a:t>
            </a:r>
            <a:r>
              <a:rPr lang="en-US" sz="2000" b="1" u="sng" dirty="0"/>
              <a:t>learning </a:t>
            </a:r>
            <a:r>
              <a:rPr lang="en-US" sz="2000" b="1" u="sng" dirty="0" smtClean="0"/>
              <a:t>(DL</a:t>
            </a:r>
            <a:r>
              <a:rPr lang="en-US" sz="2000" b="1" u="sng" dirty="0"/>
              <a:t>) </a:t>
            </a:r>
            <a:endParaRPr lang="en-US" sz="2000" b="1" u="sng" dirty="0" smtClean="0"/>
          </a:p>
          <a:p>
            <a:pPr algn="ctr"/>
            <a:endParaRPr lang="en-US" sz="2000" b="1" u="sng" dirty="0" smtClean="0"/>
          </a:p>
          <a:p>
            <a:r>
              <a:rPr lang="en-US" sz="2000" b="1" dirty="0" smtClean="0"/>
              <a:t>It </a:t>
            </a:r>
            <a:r>
              <a:rPr lang="en-US" sz="2000" b="1" dirty="0"/>
              <a:t>uses artificial neural networks to work on datasets and perform tasks. The unit cells of these neural networks are neurons, which mimic the functioning of the human brain.</a:t>
            </a:r>
            <a:endParaRPr lang="pt-BR" sz="2400" b="1" dirty="0"/>
          </a:p>
        </p:txBody>
      </p:sp>
    </p:spTree>
    <p:extLst>
      <p:ext uri="{BB962C8B-B14F-4D97-AF65-F5344CB8AC3E}">
        <p14:creationId xmlns:p14="http://schemas.microsoft.com/office/powerpoint/2010/main" val="2605341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22786" y="0"/>
            <a:ext cx="11665975" cy="1216131"/>
          </a:xfrm>
        </p:spPr>
        <p:txBody>
          <a:bodyPr/>
          <a:lstStyle/>
          <a:p>
            <a:r>
              <a:rPr lang="pt-BR" sz="5400" b="1" dirty="0" smtClean="0"/>
              <a:t>MACHINE LEARNING VS DEEP LEARNING</a:t>
            </a:r>
            <a:endParaRPr lang="pt-BR" sz="5400" b="1" dirty="0"/>
          </a:p>
        </p:txBody>
      </p:sp>
      <p:sp>
        <p:nvSpPr>
          <p:cNvPr id="6" name="Retângulo 5"/>
          <p:cNvSpPr/>
          <p:nvPr/>
        </p:nvSpPr>
        <p:spPr>
          <a:xfrm>
            <a:off x="7428621" y="9767365"/>
            <a:ext cx="793935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b="1" dirty="0">
                <a:solidFill>
                  <a:schemeClr val="bg1"/>
                </a:solidFill>
              </a:rPr>
              <a:t>https://www.turing.com/kb/ultimate-battle-between-deep-learning-and-machine-learning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2"/>
          <a:srcRect l="3646" t="10016" r="4167" b="3318"/>
          <a:stretch/>
        </p:blipFill>
        <p:spPr>
          <a:xfrm>
            <a:off x="1099524" y="1719072"/>
            <a:ext cx="14902476" cy="7880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59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22786" y="0"/>
            <a:ext cx="11665975" cy="1216131"/>
          </a:xfrm>
        </p:spPr>
        <p:txBody>
          <a:bodyPr/>
          <a:lstStyle/>
          <a:p>
            <a:r>
              <a:rPr lang="pt-BR" sz="5400" b="1" dirty="0" smtClean="0"/>
              <a:t>MACHINE LEARNING VS DEEP LEARNING</a:t>
            </a:r>
            <a:endParaRPr lang="pt-BR" sz="5400" b="1" dirty="0"/>
          </a:p>
        </p:txBody>
      </p:sp>
      <p:sp>
        <p:nvSpPr>
          <p:cNvPr id="6" name="Retângulo 5"/>
          <p:cNvSpPr/>
          <p:nvPr/>
        </p:nvSpPr>
        <p:spPr>
          <a:xfrm>
            <a:off x="7428621" y="9767365"/>
            <a:ext cx="793935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b="1" dirty="0">
                <a:solidFill>
                  <a:schemeClr val="bg1"/>
                </a:solidFill>
              </a:rPr>
              <a:t>https://www.turing.com/kb/ultimate-battle-between-deep-learning-and-machine-learning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2812" y="1747837"/>
            <a:ext cx="10796588" cy="7377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887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00866" y="250078"/>
            <a:ext cx="13750414" cy="1216131"/>
          </a:xfrm>
        </p:spPr>
        <p:txBody>
          <a:bodyPr/>
          <a:lstStyle/>
          <a:p>
            <a:r>
              <a:rPr lang="pt-BR" sz="6000" dirty="0" smtClean="0"/>
              <a:t>CHALLENGES FOR AI CONSTRUCTION</a:t>
            </a:r>
            <a:endParaRPr lang="pt-BR" sz="6000" dirty="0"/>
          </a:p>
        </p:txBody>
      </p:sp>
      <p:pic>
        <p:nvPicPr>
          <p:cNvPr id="4" name="Imagem 3"/>
          <p:cNvPicPr>
            <a:picLocks noChangeAspect="1"/>
          </p:cNvPicPr>
          <p:nvPr>
            <p:custDataLst>
              <p:custData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661040"/>
            <a:ext cx="2757714" cy="480167"/>
          </a:xfrm>
          <a:prstGeom prst="rect">
            <a:avLst/>
          </a:prstGeom>
        </p:spPr>
      </p:pic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3532E98B-41FA-8667-F5C3-EC18745A705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457200" indent="-457200">
              <a:buFontTx/>
              <a:buChar char="-"/>
            </a:pPr>
            <a:r>
              <a:rPr lang="pt-BR" b="1" dirty="0" err="1" smtClean="0">
                <a:solidFill>
                  <a:srgbClr val="002060"/>
                </a:solidFill>
              </a:rPr>
              <a:t>Preanalytic</a:t>
            </a:r>
            <a:r>
              <a:rPr lang="pt-BR" b="1" dirty="0" smtClean="0">
                <a:solidFill>
                  <a:srgbClr val="002060"/>
                </a:solidFill>
              </a:rPr>
              <a:t> </a:t>
            </a:r>
            <a:r>
              <a:rPr lang="pt-BR" b="1" dirty="0" err="1" smtClean="0">
                <a:solidFill>
                  <a:srgbClr val="002060"/>
                </a:solidFill>
              </a:rPr>
              <a:t>and</a:t>
            </a:r>
            <a:r>
              <a:rPr lang="pt-BR" b="1" dirty="0" smtClean="0">
                <a:solidFill>
                  <a:srgbClr val="002060"/>
                </a:solidFill>
              </a:rPr>
              <a:t> </a:t>
            </a:r>
            <a:r>
              <a:rPr lang="pt-BR" b="1" dirty="0" err="1" smtClean="0">
                <a:solidFill>
                  <a:srgbClr val="002060"/>
                </a:solidFill>
              </a:rPr>
              <a:t>Analytic</a:t>
            </a:r>
            <a:r>
              <a:rPr lang="pt-BR" b="1" dirty="0" smtClean="0">
                <a:solidFill>
                  <a:srgbClr val="002060"/>
                </a:solidFill>
              </a:rPr>
              <a:t> </a:t>
            </a:r>
            <a:r>
              <a:rPr lang="pt-BR" b="1" dirty="0" err="1" smtClean="0">
                <a:solidFill>
                  <a:srgbClr val="002060"/>
                </a:solidFill>
              </a:rPr>
              <a:t>factors</a:t>
            </a:r>
            <a:endParaRPr lang="pt-BR" b="1" dirty="0" smtClean="0">
              <a:solidFill>
                <a:srgbClr val="002060"/>
              </a:solidFill>
            </a:endParaRPr>
          </a:p>
          <a:p>
            <a:r>
              <a:rPr lang="pt-BR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pt-BR" b="1" dirty="0" smtClean="0">
                <a:solidFill>
                  <a:schemeClr val="accent6">
                    <a:lumMod val="50000"/>
                  </a:schemeClr>
                </a:solidFill>
              </a:rPr>
              <a:t>    . </a:t>
            </a:r>
            <a:r>
              <a:rPr lang="pt-BR" b="1" dirty="0" err="1" smtClean="0">
                <a:solidFill>
                  <a:schemeClr val="accent6">
                    <a:lumMod val="50000"/>
                  </a:schemeClr>
                </a:solidFill>
              </a:rPr>
              <a:t>Section</a:t>
            </a:r>
            <a:r>
              <a:rPr lang="pt-BR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pt-BR" b="1" dirty="0" err="1" smtClean="0">
                <a:solidFill>
                  <a:schemeClr val="accent6">
                    <a:lumMod val="50000"/>
                  </a:schemeClr>
                </a:solidFill>
              </a:rPr>
              <a:t>Thickness</a:t>
            </a:r>
            <a:endParaRPr lang="pt-BR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pt-BR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pt-BR" b="1" dirty="0" smtClean="0">
                <a:solidFill>
                  <a:schemeClr val="accent6">
                    <a:lumMod val="50000"/>
                  </a:schemeClr>
                </a:solidFill>
              </a:rPr>
              <a:t>    . </a:t>
            </a:r>
            <a:r>
              <a:rPr lang="pt-BR" b="1" dirty="0" err="1" smtClean="0">
                <a:solidFill>
                  <a:schemeClr val="accent6">
                    <a:lumMod val="50000"/>
                  </a:schemeClr>
                </a:solidFill>
              </a:rPr>
              <a:t>Tinctorial</a:t>
            </a:r>
            <a:r>
              <a:rPr lang="pt-BR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pt-BR" b="1" dirty="0" err="1" smtClean="0">
                <a:solidFill>
                  <a:schemeClr val="accent6">
                    <a:lumMod val="50000"/>
                  </a:schemeClr>
                </a:solidFill>
              </a:rPr>
              <a:t>characteristics</a:t>
            </a:r>
            <a:r>
              <a:rPr lang="pt-BR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pt-BR" b="1" dirty="0" err="1" smtClean="0">
                <a:solidFill>
                  <a:schemeClr val="accent6">
                    <a:lumMod val="50000"/>
                  </a:schemeClr>
                </a:solidFill>
              </a:rPr>
              <a:t>of</a:t>
            </a:r>
            <a:r>
              <a:rPr lang="pt-BR" b="1" dirty="0" smtClean="0">
                <a:solidFill>
                  <a:schemeClr val="accent6">
                    <a:lumMod val="50000"/>
                  </a:schemeClr>
                </a:solidFill>
              </a:rPr>
              <a:t> H&amp;E </a:t>
            </a:r>
            <a:r>
              <a:rPr lang="pt-BR" b="1" dirty="0" err="1" smtClean="0">
                <a:solidFill>
                  <a:schemeClr val="accent6">
                    <a:lumMod val="50000"/>
                  </a:schemeClr>
                </a:solidFill>
              </a:rPr>
              <a:t>stain</a:t>
            </a:r>
            <a:endParaRPr lang="pt-BR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pt-BR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pt-BR" b="1" dirty="0" smtClean="0">
                <a:solidFill>
                  <a:schemeClr val="accent6">
                    <a:lumMod val="50000"/>
                  </a:schemeClr>
                </a:solidFill>
              </a:rPr>
              <a:t>    . Scanners </a:t>
            </a:r>
            <a:r>
              <a:rPr lang="pt-BR" b="1" dirty="0" err="1" smtClean="0">
                <a:solidFill>
                  <a:schemeClr val="accent6">
                    <a:lumMod val="50000"/>
                  </a:schemeClr>
                </a:solidFill>
              </a:rPr>
              <a:t>used</a:t>
            </a:r>
            <a:r>
              <a:rPr lang="pt-BR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pt-BR" b="1" dirty="0" smtClean="0">
                <a:solidFill>
                  <a:schemeClr val="accent6">
                    <a:lumMod val="50000"/>
                  </a:schemeClr>
                </a:solidFill>
              </a:rPr>
              <a:t>(diferente </a:t>
            </a:r>
            <a:r>
              <a:rPr lang="pt-BR" b="1" dirty="0" err="1" smtClean="0">
                <a:solidFill>
                  <a:schemeClr val="accent6">
                    <a:lumMod val="50000"/>
                  </a:schemeClr>
                </a:solidFill>
              </a:rPr>
              <a:t>brightness</a:t>
            </a:r>
            <a:r>
              <a:rPr lang="pt-BR" b="1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pt-BR" b="1" dirty="0" err="1" smtClean="0">
                <a:solidFill>
                  <a:schemeClr val="accent6">
                    <a:lumMod val="50000"/>
                  </a:schemeClr>
                </a:solidFill>
              </a:rPr>
              <a:t>sharpness</a:t>
            </a:r>
            <a:r>
              <a:rPr lang="pt-BR" b="1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pt-BR" b="1" dirty="0" err="1" smtClean="0">
                <a:solidFill>
                  <a:schemeClr val="accent6">
                    <a:lumMod val="50000"/>
                  </a:schemeClr>
                </a:solidFill>
              </a:rPr>
              <a:t>image</a:t>
            </a:r>
            <a:r>
              <a:rPr lang="pt-BR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pt-BR" b="1" dirty="0" err="1" smtClean="0">
                <a:solidFill>
                  <a:schemeClr val="accent6">
                    <a:lumMod val="50000"/>
                  </a:schemeClr>
                </a:solidFill>
              </a:rPr>
              <a:t>type</a:t>
            </a:r>
            <a:r>
              <a:rPr lang="pt-BR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pt-BR" b="1" dirty="0" err="1" smtClean="0">
                <a:solidFill>
                  <a:schemeClr val="accent6">
                    <a:lumMod val="50000"/>
                  </a:schemeClr>
                </a:solidFill>
              </a:rPr>
              <a:t>and</a:t>
            </a:r>
            <a:r>
              <a:rPr lang="pt-BR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pt-BR" b="1" dirty="0" err="1" smtClean="0">
                <a:solidFill>
                  <a:schemeClr val="accent6">
                    <a:lumMod val="50000"/>
                  </a:schemeClr>
                </a:solidFill>
              </a:rPr>
              <a:t>compression</a:t>
            </a:r>
            <a:r>
              <a:rPr lang="pt-BR" b="1" dirty="0" smtClean="0">
                <a:solidFill>
                  <a:schemeClr val="accent6">
                    <a:lumMod val="50000"/>
                  </a:schemeClr>
                </a:solidFill>
              </a:rPr>
              <a:t>, etc....)</a:t>
            </a:r>
          </a:p>
          <a:p>
            <a:endParaRPr lang="pt-BR" b="1" dirty="0">
              <a:solidFill>
                <a:schemeClr val="accent6">
                  <a:lumMod val="50000"/>
                </a:schemeClr>
              </a:solidFill>
            </a:endParaRPr>
          </a:p>
          <a:p>
            <a:pPr marL="457200" indent="-457200">
              <a:buFontTx/>
              <a:buChar char="-"/>
            </a:pPr>
            <a:r>
              <a:rPr lang="pt-BR" b="1" dirty="0" err="1" smtClean="0">
                <a:solidFill>
                  <a:schemeClr val="accent6">
                    <a:lumMod val="50000"/>
                  </a:schemeClr>
                </a:solidFill>
              </a:rPr>
              <a:t>These</a:t>
            </a:r>
            <a:r>
              <a:rPr lang="pt-BR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pt-BR" b="1" dirty="0" err="1" smtClean="0">
                <a:solidFill>
                  <a:schemeClr val="accent6">
                    <a:lumMod val="50000"/>
                  </a:schemeClr>
                </a:solidFill>
              </a:rPr>
              <a:t>characteristics</a:t>
            </a:r>
            <a:r>
              <a:rPr lang="pt-BR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pt-BR" b="1" dirty="0" err="1" smtClean="0">
                <a:solidFill>
                  <a:schemeClr val="accent6">
                    <a:lumMod val="50000"/>
                  </a:schemeClr>
                </a:solidFill>
              </a:rPr>
              <a:t>brings</a:t>
            </a:r>
            <a:r>
              <a:rPr lang="pt-BR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pt-BR" b="1" dirty="0" err="1" smtClean="0">
                <a:solidFill>
                  <a:schemeClr val="accent6">
                    <a:lumMod val="50000"/>
                  </a:schemeClr>
                </a:solidFill>
              </a:rPr>
              <a:t>challenges</a:t>
            </a:r>
            <a:r>
              <a:rPr lang="pt-BR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pt-BR" b="1" dirty="0" err="1" smtClean="0">
                <a:solidFill>
                  <a:schemeClr val="accent6">
                    <a:lumMod val="50000"/>
                  </a:schemeClr>
                </a:solidFill>
              </a:rPr>
              <a:t>to</a:t>
            </a:r>
            <a:r>
              <a:rPr lang="pt-BR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pt-BR" b="1" dirty="0" err="1" smtClean="0">
                <a:solidFill>
                  <a:schemeClr val="accent6">
                    <a:lumMod val="50000"/>
                  </a:schemeClr>
                </a:solidFill>
              </a:rPr>
              <a:t>validate</a:t>
            </a:r>
            <a:r>
              <a:rPr lang="pt-BR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pt-BR" b="1" dirty="0" err="1" smtClean="0">
                <a:solidFill>
                  <a:schemeClr val="accent6">
                    <a:lumMod val="50000"/>
                  </a:schemeClr>
                </a:solidFill>
              </a:rPr>
              <a:t>the</a:t>
            </a:r>
            <a:r>
              <a:rPr lang="pt-BR" b="1" dirty="0" smtClean="0">
                <a:solidFill>
                  <a:schemeClr val="accent6">
                    <a:lumMod val="50000"/>
                  </a:schemeClr>
                </a:solidFill>
              </a:rPr>
              <a:t> AI </a:t>
            </a:r>
            <a:r>
              <a:rPr lang="pt-BR" b="1" dirty="0" err="1" smtClean="0">
                <a:solidFill>
                  <a:schemeClr val="accent6">
                    <a:lumMod val="50000"/>
                  </a:schemeClr>
                </a:solidFill>
              </a:rPr>
              <a:t>algorithm</a:t>
            </a:r>
            <a:r>
              <a:rPr lang="pt-BR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pt-BR" b="1" dirty="0" smtClean="0">
                <a:solidFill>
                  <a:schemeClr val="accent6">
                    <a:lumMod val="50000"/>
                  </a:schemeClr>
                </a:solidFill>
              </a:rPr>
              <a:t>in </a:t>
            </a:r>
            <a:r>
              <a:rPr lang="pt-BR" b="1" dirty="0" err="1" smtClean="0">
                <a:solidFill>
                  <a:schemeClr val="accent6">
                    <a:lumMod val="50000"/>
                  </a:schemeClr>
                </a:solidFill>
              </a:rPr>
              <a:t>most</a:t>
            </a:r>
            <a:r>
              <a:rPr lang="pt-BR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pt-BR" b="1" dirty="0" err="1" smtClean="0">
                <a:solidFill>
                  <a:schemeClr val="accent6">
                    <a:lumMod val="50000"/>
                  </a:schemeClr>
                </a:solidFill>
              </a:rPr>
              <a:t>laboratories</a:t>
            </a:r>
            <a:r>
              <a:rPr lang="pt-BR" b="1" dirty="0" smtClean="0">
                <a:solidFill>
                  <a:schemeClr val="accent6">
                    <a:lumMod val="50000"/>
                  </a:schemeClr>
                </a:solidFill>
              </a:rPr>
              <a:t>. </a:t>
            </a:r>
          </a:p>
          <a:p>
            <a:r>
              <a:rPr lang="pt-BR" b="1" dirty="0" smtClean="0">
                <a:solidFill>
                  <a:schemeClr val="accent6">
                    <a:lumMod val="50000"/>
                  </a:schemeClr>
                </a:solidFill>
              </a:rPr>
              <a:t>      . </a:t>
            </a:r>
            <a:r>
              <a:rPr lang="pt-BR" b="1" dirty="0" err="1" smtClean="0">
                <a:solidFill>
                  <a:schemeClr val="accent6">
                    <a:lumMod val="50000"/>
                  </a:schemeClr>
                </a:solidFill>
              </a:rPr>
              <a:t>Normalization</a:t>
            </a:r>
            <a:r>
              <a:rPr lang="pt-BR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pt-BR" b="1" dirty="0" err="1" smtClean="0">
                <a:solidFill>
                  <a:schemeClr val="accent6">
                    <a:lumMod val="50000"/>
                  </a:schemeClr>
                </a:solidFill>
              </a:rPr>
              <a:t>from</a:t>
            </a:r>
            <a:r>
              <a:rPr lang="pt-BR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pt-BR" b="1" dirty="0" err="1" smtClean="0">
                <a:solidFill>
                  <a:schemeClr val="accent6">
                    <a:lumMod val="50000"/>
                  </a:schemeClr>
                </a:solidFill>
              </a:rPr>
              <a:t>different</a:t>
            </a:r>
            <a:r>
              <a:rPr lang="pt-BR" b="1" dirty="0" smtClean="0">
                <a:solidFill>
                  <a:schemeClr val="accent6">
                    <a:lumMod val="50000"/>
                  </a:schemeClr>
                </a:solidFill>
              </a:rPr>
              <a:t> H&amp;E </a:t>
            </a:r>
            <a:r>
              <a:rPr lang="pt-BR" b="1" dirty="0" err="1" smtClean="0">
                <a:solidFill>
                  <a:schemeClr val="accent6">
                    <a:lumMod val="50000"/>
                  </a:schemeClr>
                </a:solidFill>
              </a:rPr>
              <a:t>stains</a:t>
            </a:r>
            <a:r>
              <a:rPr lang="pt-BR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pt-BR" b="1" dirty="0" err="1" smtClean="0">
                <a:solidFill>
                  <a:schemeClr val="accent6">
                    <a:lumMod val="50000"/>
                  </a:schemeClr>
                </a:solidFill>
              </a:rPr>
              <a:t>and</a:t>
            </a:r>
            <a:r>
              <a:rPr lang="pt-BR" b="1" dirty="0" smtClean="0">
                <a:solidFill>
                  <a:schemeClr val="accent6">
                    <a:lumMod val="50000"/>
                  </a:schemeClr>
                </a:solidFill>
              </a:rPr>
              <a:t> a </a:t>
            </a:r>
            <a:r>
              <a:rPr lang="pt-BR" b="1" dirty="0" err="1" smtClean="0">
                <a:solidFill>
                  <a:schemeClr val="accent6">
                    <a:lumMod val="50000"/>
                  </a:schemeClr>
                </a:solidFill>
              </a:rPr>
              <a:t>pre</a:t>
            </a:r>
            <a:r>
              <a:rPr lang="pt-BR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pt-BR" b="1" dirty="0" err="1" smtClean="0">
                <a:solidFill>
                  <a:schemeClr val="accent6">
                    <a:lumMod val="50000"/>
                  </a:schemeClr>
                </a:solidFill>
              </a:rPr>
              <a:t>analytical</a:t>
            </a:r>
            <a:r>
              <a:rPr lang="pt-BR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pt-BR" b="1" dirty="0" err="1" smtClean="0">
                <a:solidFill>
                  <a:schemeClr val="accent6">
                    <a:lumMod val="50000"/>
                  </a:schemeClr>
                </a:solidFill>
              </a:rPr>
              <a:t>tissue</a:t>
            </a:r>
            <a:r>
              <a:rPr lang="pt-BR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pt-BR" b="1" dirty="0" err="1" smtClean="0">
                <a:solidFill>
                  <a:schemeClr val="accent6">
                    <a:lumMod val="50000"/>
                  </a:schemeClr>
                </a:solidFill>
              </a:rPr>
              <a:t>disturbances</a:t>
            </a:r>
            <a:endParaRPr lang="pt-BR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pt-BR" dirty="0" smtClean="0"/>
              <a:t> </a:t>
            </a:r>
          </a:p>
          <a:p>
            <a:pPr marL="457200" indent="-457200">
              <a:buFontTx/>
              <a:buChar char="-"/>
            </a:pPr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57665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gresso de Patologia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.xml"/></Relationships>
</file>

<file path=customXml/_rels/item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.xml"/></Relationships>
</file>

<file path=customXml/_rels/item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.xml"/></Relationships>
</file>

<file path=customXml/_rels/item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.xml"/></Relationships>
</file>

<file path=customXml/_rels/item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.xml"/></Relationships>
</file>

<file path=customXml/_rels/item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.xml"/></Relationships>
</file>

<file path=customXml/_rels/item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.xml"/></Relationships>
</file>

<file path=customXml/_rels/item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Control xmlns="http://schemas.microsoft.com/VisualStudio/2011/storyboarding/control">
  <Id Name="0a9a4825-af60-40dc-88a1-3253f3e0d7f7" Revision="1" Stencil="System.MyShapes" StencilVersion="1.0"/>
</Control>
</file>

<file path=customXml/item10.xml><?xml version="1.0" encoding="utf-8"?>
<Control xmlns="http://schemas.microsoft.com/VisualStudio/2011/storyboarding/control">
  <Id Name="639d4620-01c4-4147-85d1-630f460179d7" Revision="1" Stencil="System.MyShapes" StencilVersion="1.0"/>
</Control>
</file>

<file path=customXml/item11.xml><?xml version="1.0" encoding="utf-8"?>
<Control xmlns="http://schemas.microsoft.com/VisualStudio/2011/storyboarding/control">
  <Id Name="53580243-bdf6-453f-83a8-3cbdd5668771" Revision="1" Stencil="System.MyShapes" StencilVersion="1.0"/>
</Control>
</file>

<file path=customXml/item12.xml><?xml version="1.0" encoding="utf-8"?>
<Control xmlns="http://schemas.microsoft.com/VisualStudio/2011/storyboarding/control">
  <Id Name="37d46d3a-d21d-4b92-a139-756aec7f975c" Revision="1" Stencil="System.MyShapes" StencilVersion="1.0"/>
</Control>
</file>

<file path=customXml/item13.xml><?xml version="1.0" encoding="utf-8"?>
<Control xmlns="http://schemas.microsoft.com/VisualStudio/2011/storyboarding/control">
  <Id Name="37d46d3a-d21d-4b92-a139-756aec7f975c" Revision="1" Stencil="System.MyShapes" StencilVersion="1.0"/>
</Control>
</file>

<file path=customXml/item14.xml><?xml version="1.0" encoding="utf-8"?>
<Control xmlns="http://schemas.microsoft.com/VisualStudio/2011/storyboarding/control">
  <Id Name="37d46d3a-d21d-4b92-a139-756aec7f975c" Revision="1" Stencil="System.MyShapes" StencilVersion="1.0"/>
</Control>
</file>

<file path=customXml/item15.xml><?xml version="1.0" encoding="utf-8"?>
<Control xmlns="http://schemas.microsoft.com/VisualStudio/2011/storyboarding/control">
  <Id Name="0a9a4825-af60-40dc-88a1-3253f3e0d7f7" Revision="1" Stencil="System.MyShapes" StencilVersion="1.0"/>
</Control>
</file>

<file path=customXml/item16.xml><?xml version="1.0" encoding="utf-8"?>
<Control xmlns="http://schemas.microsoft.com/VisualStudio/2011/storyboarding/control">
  <Id Name="1c6c6d66-e46c-434a-a59f-9d28ee3d7f0e" Revision="1" Stencil="System.MyShapes" StencilVersion="1.0"/>
</Control>
</file>

<file path=customXml/item17.xml><?xml version="1.0" encoding="utf-8"?>
<Control xmlns="http://schemas.microsoft.com/VisualStudio/2011/storyboarding/control">
  <Id Name="37d46d3a-d21d-4b92-a139-756aec7f975c" Revision="1" Stencil="System.MyShapes" StencilVersion="1.0"/>
</Control>
</file>

<file path=customXml/item18.xml><?xml version="1.0" encoding="utf-8"?>
<Control xmlns="http://schemas.microsoft.com/VisualStudio/2011/storyboarding/control">
  <Id Name="37d46d3a-d21d-4b92-a139-756aec7f975c" Revision="1" Stencil="System.MyShapes" StencilVersion="1.0"/>
</Control>
</file>

<file path=customXml/item19.xml><?xml version="1.0" encoding="utf-8"?>
<Control xmlns="http://schemas.microsoft.com/VisualStudio/2011/storyboarding/control">
  <Id Name="5b101e26-a922-4310-9dbd-60b14fea8887" Revision="1" Stencil="System.MyShapes" StencilVersion="1.0"/>
</Control>
</file>

<file path=customXml/item2.xml><?xml version="1.0" encoding="utf-8"?>
<Control xmlns="http://schemas.microsoft.com/VisualStudio/2011/storyboarding/control">
  <Id Name="37d46d3a-d21d-4b92-a139-756aec7f975c" Revision="1" Stencil="System.MyShapes" StencilVersion="1.0"/>
</Control>
</file>

<file path=customXml/item20.xml><?xml version="1.0" encoding="utf-8"?>
<Control xmlns="http://schemas.microsoft.com/VisualStudio/2011/storyboarding/control">
  <Id Name="639d4620-01c4-4147-85d1-630f460179d7" Revision="1" Stencil="System.MyShapes" StencilVersion="1.0"/>
</Control>
</file>

<file path=customXml/item21.xml><?xml version="1.0" encoding="utf-8"?>
<Control xmlns="http://schemas.microsoft.com/VisualStudio/2011/storyboarding/control">
  <Id Name="1c6c6d66-e46c-434a-a59f-9d28ee3d7f0e" Revision="1" Stencil="System.MyShapes" StencilVersion="1.0"/>
</Control>
</file>

<file path=customXml/item22.xml><?xml version="1.0" encoding="utf-8"?>
<Control xmlns="http://schemas.microsoft.com/VisualStudio/2011/storyboarding/control">
  <Id Name="f5a567c0-1ac9-49a2-966f-a00bf8425481" Revision="1" Stencil="System.MyShapes" StencilVersion="1.0"/>
</Control>
</file>

<file path=customXml/item23.xml><?xml version="1.0" encoding="utf-8"?>
<Control xmlns="http://schemas.microsoft.com/VisualStudio/2011/storyboarding/control">
  <Id Name="0a9a4825-af60-40dc-88a1-3253f3e0d7f7" Revision="1" Stencil="System.MyShapes" StencilVersion="1.0"/>
</Control>
</file>

<file path=customXml/item24.xml><?xml version="1.0" encoding="utf-8"?>
<Control xmlns="http://schemas.microsoft.com/VisualStudio/2011/storyboarding/control">
  <Id Name="f5a567c0-1ac9-49a2-966f-a00bf8425481" Revision="1" Stencil="System.MyShapes" StencilVersion="1.0"/>
</Control>
</file>

<file path=customXml/item25.xml><?xml version="1.0" encoding="utf-8"?>
<Control xmlns="http://schemas.microsoft.com/VisualStudio/2011/storyboarding/control">
  <Id Name="37d46d3a-d21d-4b92-a139-756aec7f975c" Revision="1" Stencil="System.MyShapes" StencilVersion="1.0"/>
</Control>
</file>

<file path=customXml/item26.xml><?xml version="1.0" encoding="utf-8"?>
<Control xmlns="http://schemas.microsoft.com/VisualStudio/2011/storyboarding/control">
  <Id Name="0a9a4825-af60-40dc-88a1-3253f3e0d7f7" Revision="1" Stencil="System.MyShapes" StencilVersion="1.0"/>
</Control>
</file>

<file path=customXml/item27.xml><?xml version="1.0" encoding="utf-8"?>
<Control xmlns="http://schemas.microsoft.com/VisualStudio/2011/storyboarding/control">
  <Id Name="5b101e26-a922-4310-9dbd-60b14fea8887" Revision="1" Stencil="System.MyShapes" StencilVersion="1.0"/>
</Control>
</file>

<file path=customXml/item28.xml><?xml version="1.0" encoding="utf-8"?>
<Control xmlns="http://schemas.microsoft.com/VisualStudio/2011/storyboarding/control">
  <Id Name="37d46d3a-d21d-4b92-a139-756aec7f975c" Revision="1" Stencil="System.MyShapes" StencilVersion="1.0"/>
</Control>
</file>

<file path=customXml/item29.xml><?xml version="1.0" encoding="utf-8"?>
<Control xmlns="http://schemas.microsoft.com/VisualStudio/2011/storyboarding/control">
  <Id Name="f5a567c0-1ac9-49a2-966f-a00bf8425481" Revision="1" Stencil="System.MyShapes" StencilVersion="1.0"/>
</Control>
</file>

<file path=customXml/item3.xml><?xml version="1.0" encoding="utf-8"?>
<Control xmlns="http://schemas.microsoft.com/VisualStudio/2011/storyboarding/control">
  <Id Name="639d4620-01c4-4147-85d1-630f460179d7" Revision="1" Stencil="System.MyShapes" StencilVersion="1.0"/>
</Control>
</file>

<file path=customXml/item30.xml><?xml version="1.0" encoding="utf-8"?>
<Control xmlns="http://schemas.microsoft.com/VisualStudio/2011/storyboarding/control">
  <Id Name="37d46d3a-d21d-4b92-a139-756aec7f975c" Revision="1" Stencil="System.MyShapes" StencilVersion="1.0"/>
</Control>
</file>

<file path=customXml/item31.xml><?xml version="1.0" encoding="utf-8"?>
<Control xmlns="http://schemas.microsoft.com/VisualStudio/2011/storyboarding/control">
  <Id Name="0a9a4825-af60-40dc-88a1-3253f3e0d7f7" Revision="1" Stencil="System.MyShapes" StencilVersion="1.0"/>
</Control>
</file>

<file path=customXml/item32.xml><?xml version="1.0" encoding="utf-8"?>
<Control xmlns="http://schemas.microsoft.com/VisualStudio/2011/storyboarding/control">
  <Id Name="d3fce018-2bf8-40cf-99d5-06f634592dc2" Revision="1" Stencil="System.MyShapes" StencilVersion="1.0"/>
</Control>
</file>

<file path=customXml/item33.xml><?xml version="1.0" encoding="utf-8"?>
<Control xmlns="http://schemas.microsoft.com/VisualStudio/2011/storyboarding/control">
  <Id Name="37d46d3a-d21d-4b92-a139-756aec7f975c" Revision="1" Stencil="System.MyShapes" StencilVersion="1.0"/>
</Control>
</file>

<file path=customXml/item4.xml><?xml version="1.0" encoding="utf-8"?>
<Control xmlns="http://schemas.microsoft.com/VisualStudio/2011/storyboarding/control">
  <Id Name="53580243-bdf6-453f-83a8-3cbdd5668771" Revision="1" Stencil="System.MyShapes" StencilVersion="1.0"/>
</Control>
</file>

<file path=customXml/item5.xml><?xml version="1.0" encoding="utf-8"?>
<Control xmlns="http://schemas.microsoft.com/VisualStudio/2011/storyboarding/control">
  <Id Name="0a9a4825-af60-40dc-88a1-3253f3e0d7f7" Revision="1" Stencil="System.MyShapes" StencilVersion="1.0"/>
</Control>
</file>

<file path=customXml/item6.xml><?xml version="1.0" encoding="utf-8"?>
<Control xmlns="http://schemas.microsoft.com/VisualStudio/2011/storyboarding/control">
  <Id Name="f5a567c0-1ac9-49a2-966f-a00bf8425481" Revision="1" Stencil="System.MyShapes" StencilVersion="1.0"/>
</Control>
</file>

<file path=customXml/item7.xml><?xml version="1.0" encoding="utf-8"?>
<Control xmlns="http://schemas.microsoft.com/VisualStudio/2011/storyboarding/control">
  <Id Name="f5a567c0-1ac9-49a2-966f-a00bf8425481" Revision="1" Stencil="System.MyShapes" StencilVersion="1.0"/>
</Control>
</file>

<file path=customXml/item8.xml><?xml version="1.0" encoding="utf-8"?>
<Control xmlns="http://schemas.microsoft.com/VisualStudio/2011/storyboarding/control">
  <Id Name="0a9a4825-af60-40dc-88a1-3253f3e0d7f7" Revision="1" Stencil="System.MyShapes" StencilVersion="1.0"/>
</Control>
</file>

<file path=customXml/item9.xml><?xml version="1.0" encoding="utf-8"?>
<Control xmlns="http://schemas.microsoft.com/VisualStudio/2011/storyboarding/control">
  <Id Name="97049ea3-0512-4d28-93cd-1fe9390555f9" Revision="1" Stencil="System.MyShapes" StencilVersion="1.0"/>
</Control>
</file>

<file path=customXml/itemProps1.xml><?xml version="1.0" encoding="utf-8"?>
<ds:datastoreItem xmlns:ds="http://schemas.openxmlformats.org/officeDocument/2006/customXml" ds:itemID="{FDE164D9-C906-4753-9F61-36CFA906E4D3}">
  <ds:schemaRefs>
    <ds:schemaRef ds:uri="http://schemas.microsoft.com/VisualStudio/2011/storyboarding/control"/>
  </ds:schemaRefs>
</ds:datastoreItem>
</file>

<file path=customXml/itemProps10.xml><?xml version="1.0" encoding="utf-8"?>
<ds:datastoreItem xmlns:ds="http://schemas.openxmlformats.org/officeDocument/2006/customXml" ds:itemID="{8C3949BB-B130-480F-AC4B-4A22079495C7}">
  <ds:schemaRefs>
    <ds:schemaRef ds:uri="http://schemas.microsoft.com/VisualStudio/2011/storyboarding/control"/>
  </ds:schemaRefs>
</ds:datastoreItem>
</file>

<file path=customXml/itemProps11.xml><?xml version="1.0" encoding="utf-8"?>
<ds:datastoreItem xmlns:ds="http://schemas.openxmlformats.org/officeDocument/2006/customXml" ds:itemID="{5D636A32-C9CE-4466-A7AA-4E99513F62CE}">
  <ds:schemaRefs>
    <ds:schemaRef ds:uri="http://schemas.microsoft.com/VisualStudio/2011/storyboarding/control"/>
  </ds:schemaRefs>
</ds:datastoreItem>
</file>

<file path=customXml/itemProps12.xml><?xml version="1.0" encoding="utf-8"?>
<ds:datastoreItem xmlns:ds="http://schemas.openxmlformats.org/officeDocument/2006/customXml" ds:itemID="{7AD2A8F4-A7E4-470C-A5DE-6D5632323B18}">
  <ds:schemaRefs>
    <ds:schemaRef ds:uri="http://schemas.microsoft.com/VisualStudio/2011/storyboarding/control"/>
  </ds:schemaRefs>
</ds:datastoreItem>
</file>

<file path=customXml/itemProps13.xml><?xml version="1.0" encoding="utf-8"?>
<ds:datastoreItem xmlns:ds="http://schemas.openxmlformats.org/officeDocument/2006/customXml" ds:itemID="{69B20C9F-7392-4146-88F0-61AECF7550ED}">
  <ds:schemaRefs>
    <ds:schemaRef ds:uri="http://schemas.microsoft.com/VisualStudio/2011/storyboarding/control"/>
  </ds:schemaRefs>
</ds:datastoreItem>
</file>

<file path=customXml/itemProps14.xml><?xml version="1.0" encoding="utf-8"?>
<ds:datastoreItem xmlns:ds="http://schemas.openxmlformats.org/officeDocument/2006/customXml" ds:itemID="{41D90559-1C36-4965-9D09-CC1015DD5F0D}">
  <ds:schemaRefs>
    <ds:schemaRef ds:uri="http://schemas.microsoft.com/VisualStudio/2011/storyboarding/control"/>
  </ds:schemaRefs>
</ds:datastoreItem>
</file>

<file path=customXml/itemProps15.xml><?xml version="1.0" encoding="utf-8"?>
<ds:datastoreItem xmlns:ds="http://schemas.openxmlformats.org/officeDocument/2006/customXml" ds:itemID="{2A7B2708-3127-4DB8-BC64-0CFB276C5B9A}">
  <ds:schemaRefs>
    <ds:schemaRef ds:uri="http://schemas.microsoft.com/VisualStudio/2011/storyboarding/control"/>
  </ds:schemaRefs>
</ds:datastoreItem>
</file>

<file path=customXml/itemProps16.xml><?xml version="1.0" encoding="utf-8"?>
<ds:datastoreItem xmlns:ds="http://schemas.openxmlformats.org/officeDocument/2006/customXml" ds:itemID="{B08D06DF-C2AA-45EF-865E-1E729275B0C2}">
  <ds:schemaRefs>
    <ds:schemaRef ds:uri="http://schemas.microsoft.com/VisualStudio/2011/storyboarding/control"/>
  </ds:schemaRefs>
</ds:datastoreItem>
</file>

<file path=customXml/itemProps17.xml><?xml version="1.0" encoding="utf-8"?>
<ds:datastoreItem xmlns:ds="http://schemas.openxmlformats.org/officeDocument/2006/customXml" ds:itemID="{B73D372E-497F-4A2E-8BA9-13A02C06476B}">
  <ds:schemaRefs>
    <ds:schemaRef ds:uri="http://schemas.microsoft.com/VisualStudio/2011/storyboarding/control"/>
  </ds:schemaRefs>
</ds:datastoreItem>
</file>

<file path=customXml/itemProps18.xml><?xml version="1.0" encoding="utf-8"?>
<ds:datastoreItem xmlns:ds="http://schemas.openxmlformats.org/officeDocument/2006/customXml" ds:itemID="{81B641AA-4422-4D5D-AA5D-108CA9657783}">
  <ds:schemaRefs>
    <ds:schemaRef ds:uri="http://schemas.microsoft.com/VisualStudio/2011/storyboarding/control"/>
  </ds:schemaRefs>
</ds:datastoreItem>
</file>

<file path=customXml/itemProps19.xml><?xml version="1.0" encoding="utf-8"?>
<ds:datastoreItem xmlns:ds="http://schemas.openxmlformats.org/officeDocument/2006/customXml" ds:itemID="{6E2D75E1-1DB4-4D06-BA7F-86761867684D}">
  <ds:schemaRefs>
    <ds:schemaRef ds:uri="http://schemas.microsoft.com/VisualStudio/2011/storyboarding/control"/>
  </ds:schemaRefs>
</ds:datastoreItem>
</file>

<file path=customXml/itemProps2.xml><?xml version="1.0" encoding="utf-8"?>
<ds:datastoreItem xmlns:ds="http://schemas.openxmlformats.org/officeDocument/2006/customXml" ds:itemID="{E37C22F8-382E-40CF-ABD2-B74ABEA62C25}">
  <ds:schemaRefs>
    <ds:schemaRef ds:uri="http://schemas.microsoft.com/VisualStudio/2011/storyboarding/control"/>
  </ds:schemaRefs>
</ds:datastoreItem>
</file>

<file path=customXml/itemProps20.xml><?xml version="1.0" encoding="utf-8"?>
<ds:datastoreItem xmlns:ds="http://schemas.openxmlformats.org/officeDocument/2006/customXml" ds:itemID="{BBB7D1CD-2AF5-4E17-A0B8-96DF3BB13463}">
  <ds:schemaRefs>
    <ds:schemaRef ds:uri="http://schemas.microsoft.com/VisualStudio/2011/storyboarding/control"/>
  </ds:schemaRefs>
</ds:datastoreItem>
</file>

<file path=customXml/itemProps21.xml><?xml version="1.0" encoding="utf-8"?>
<ds:datastoreItem xmlns:ds="http://schemas.openxmlformats.org/officeDocument/2006/customXml" ds:itemID="{A221C96B-DBAD-41B8-B572-28EF1FE3B8C6}">
  <ds:schemaRefs>
    <ds:schemaRef ds:uri="http://schemas.microsoft.com/VisualStudio/2011/storyboarding/control"/>
  </ds:schemaRefs>
</ds:datastoreItem>
</file>

<file path=customXml/itemProps22.xml><?xml version="1.0" encoding="utf-8"?>
<ds:datastoreItem xmlns:ds="http://schemas.openxmlformats.org/officeDocument/2006/customXml" ds:itemID="{5E863CE9-3026-4E56-A554-3353EB6339DF}">
  <ds:schemaRefs>
    <ds:schemaRef ds:uri="http://schemas.microsoft.com/VisualStudio/2011/storyboarding/control"/>
  </ds:schemaRefs>
</ds:datastoreItem>
</file>

<file path=customXml/itemProps23.xml><?xml version="1.0" encoding="utf-8"?>
<ds:datastoreItem xmlns:ds="http://schemas.openxmlformats.org/officeDocument/2006/customXml" ds:itemID="{F01AE8DD-5E34-4BD6-9280-8A1990476652}">
  <ds:schemaRefs>
    <ds:schemaRef ds:uri="http://schemas.microsoft.com/VisualStudio/2011/storyboarding/control"/>
  </ds:schemaRefs>
</ds:datastoreItem>
</file>

<file path=customXml/itemProps24.xml><?xml version="1.0" encoding="utf-8"?>
<ds:datastoreItem xmlns:ds="http://schemas.openxmlformats.org/officeDocument/2006/customXml" ds:itemID="{64409CB1-79E8-4255-B6EF-4156EC6241EA}">
  <ds:schemaRefs>
    <ds:schemaRef ds:uri="http://schemas.microsoft.com/VisualStudio/2011/storyboarding/control"/>
  </ds:schemaRefs>
</ds:datastoreItem>
</file>

<file path=customXml/itemProps25.xml><?xml version="1.0" encoding="utf-8"?>
<ds:datastoreItem xmlns:ds="http://schemas.openxmlformats.org/officeDocument/2006/customXml" ds:itemID="{09A9AD15-C4BB-4C37-B13E-451C42CF8E1C}">
  <ds:schemaRefs>
    <ds:schemaRef ds:uri="http://schemas.microsoft.com/VisualStudio/2011/storyboarding/control"/>
  </ds:schemaRefs>
</ds:datastoreItem>
</file>

<file path=customXml/itemProps26.xml><?xml version="1.0" encoding="utf-8"?>
<ds:datastoreItem xmlns:ds="http://schemas.openxmlformats.org/officeDocument/2006/customXml" ds:itemID="{D1F48157-45C0-4195-937D-A1F0D6FE669C}">
  <ds:schemaRefs>
    <ds:schemaRef ds:uri="http://schemas.microsoft.com/VisualStudio/2011/storyboarding/control"/>
  </ds:schemaRefs>
</ds:datastoreItem>
</file>

<file path=customXml/itemProps27.xml><?xml version="1.0" encoding="utf-8"?>
<ds:datastoreItem xmlns:ds="http://schemas.openxmlformats.org/officeDocument/2006/customXml" ds:itemID="{66584C4E-10A7-4D6A-B8A8-BCD2E6B5A60E}">
  <ds:schemaRefs>
    <ds:schemaRef ds:uri="http://schemas.microsoft.com/VisualStudio/2011/storyboarding/control"/>
  </ds:schemaRefs>
</ds:datastoreItem>
</file>

<file path=customXml/itemProps28.xml><?xml version="1.0" encoding="utf-8"?>
<ds:datastoreItem xmlns:ds="http://schemas.openxmlformats.org/officeDocument/2006/customXml" ds:itemID="{35D66B73-B701-4A08-A121-690AC0282A21}">
  <ds:schemaRefs>
    <ds:schemaRef ds:uri="http://schemas.microsoft.com/VisualStudio/2011/storyboarding/control"/>
  </ds:schemaRefs>
</ds:datastoreItem>
</file>

<file path=customXml/itemProps29.xml><?xml version="1.0" encoding="utf-8"?>
<ds:datastoreItem xmlns:ds="http://schemas.openxmlformats.org/officeDocument/2006/customXml" ds:itemID="{FC641727-A542-4B50-89B7-48E15488BC7B}">
  <ds:schemaRefs>
    <ds:schemaRef ds:uri="http://schemas.microsoft.com/VisualStudio/2011/storyboarding/control"/>
  </ds:schemaRefs>
</ds:datastoreItem>
</file>

<file path=customXml/itemProps3.xml><?xml version="1.0" encoding="utf-8"?>
<ds:datastoreItem xmlns:ds="http://schemas.openxmlformats.org/officeDocument/2006/customXml" ds:itemID="{8F4D6BDA-3027-4CA4-B1D2-75C28A01AEEA}">
  <ds:schemaRefs>
    <ds:schemaRef ds:uri="http://schemas.microsoft.com/VisualStudio/2011/storyboarding/control"/>
  </ds:schemaRefs>
</ds:datastoreItem>
</file>

<file path=customXml/itemProps30.xml><?xml version="1.0" encoding="utf-8"?>
<ds:datastoreItem xmlns:ds="http://schemas.openxmlformats.org/officeDocument/2006/customXml" ds:itemID="{55971FC6-77DC-45B4-BBFD-14BDCFFCDD73}">
  <ds:schemaRefs>
    <ds:schemaRef ds:uri="http://schemas.microsoft.com/VisualStudio/2011/storyboarding/control"/>
  </ds:schemaRefs>
</ds:datastoreItem>
</file>

<file path=customXml/itemProps31.xml><?xml version="1.0" encoding="utf-8"?>
<ds:datastoreItem xmlns:ds="http://schemas.openxmlformats.org/officeDocument/2006/customXml" ds:itemID="{CC8BB845-649C-427C-863D-B9D03A20234C}">
  <ds:schemaRefs>
    <ds:schemaRef ds:uri="http://schemas.microsoft.com/VisualStudio/2011/storyboarding/control"/>
  </ds:schemaRefs>
</ds:datastoreItem>
</file>

<file path=customXml/itemProps32.xml><?xml version="1.0" encoding="utf-8"?>
<ds:datastoreItem xmlns:ds="http://schemas.openxmlformats.org/officeDocument/2006/customXml" ds:itemID="{4238F7FD-1397-40F9-8DA4-1B2363D5DF69}">
  <ds:schemaRefs>
    <ds:schemaRef ds:uri="http://schemas.microsoft.com/VisualStudio/2011/storyboarding/control"/>
  </ds:schemaRefs>
</ds:datastoreItem>
</file>

<file path=customXml/itemProps33.xml><?xml version="1.0" encoding="utf-8"?>
<ds:datastoreItem xmlns:ds="http://schemas.openxmlformats.org/officeDocument/2006/customXml" ds:itemID="{C842CB7E-1519-4A6D-8A59-AB0D277F7EEA}">
  <ds:schemaRefs>
    <ds:schemaRef ds:uri="http://schemas.microsoft.com/VisualStudio/2011/storyboarding/control"/>
  </ds:schemaRefs>
</ds:datastoreItem>
</file>

<file path=customXml/itemProps4.xml><?xml version="1.0" encoding="utf-8"?>
<ds:datastoreItem xmlns:ds="http://schemas.openxmlformats.org/officeDocument/2006/customXml" ds:itemID="{322D8AA5-CC48-42A5-A730-BEB4E70C3EEB}">
  <ds:schemaRefs>
    <ds:schemaRef ds:uri="http://schemas.microsoft.com/VisualStudio/2011/storyboarding/control"/>
  </ds:schemaRefs>
</ds:datastoreItem>
</file>

<file path=customXml/itemProps5.xml><?xml version="1.0" encoding="utf-8"?>
<ds:datastoreItem xmlns:ds="http://schemas.openxmlformats.org/officeDocument/2006/customXml" ds:itemID="{163C41A6-832A-4DB1-89FC-371A9CBA178C}">
  <ds:schemaRefs>
    <ds:schemaRef ds:uri="http://schemas.microsoft.com/VisualStudio/2011/storyboarding/control"/>
  </ds:schemaRefs>
</ds:datastoreItem>
</file>

<file path=customXml/itemProps6.xml><?xml version="1.0" encoding="utf-8"?>
<ds:datastoreItem xmlns:ds="http://schemas.openxmlformats.org/officeDocument/2006/customXml" ds:itemID="{3C5A09BE-A599-42B0-9D62-59A72E25F70A}">
  <ds:schemaRefs>
    <ds:schemaRef ds:uri="http://schemas.microsoft.com/VisualStudio/2011/storyboarding/control"/>
  </ds:schemaRefs>
</ds:datastoreItem>
</file>

<file path=customXml/itemProps7.xml><?xml version="1.0" encoding="utf-8"?>
<ds:datastoreItem xmlns:ds="http://schemas.openxmlformats.org/officeDocument/2006/customXml" ds:itemID="{8A435F90-28E9-4DE7-B2CE-F65BE09BF789}">
  <ds:schemaRefs>
    <ds:schemaRef ds:uri="http://schemas.microsoft.com/VisualStudio/2011/storyboarding/control"/>
  </ds:schemaRefs>
</ds:datastoreItem>
</file>

<file path=customXml/itemProps8.xml><?xml version="1.0" encoding="utf-8"?>
<ds:datastoreItem xmlns:ds="http://schemas.openxmlformats.org/officeDocument/2006/customXml" ds:itemID="{915E8B9A-FD10-4FD4-B833-84BAF5C3D2FE}">
  <ds:schemaRefs>
    <ds:schemaRef ds:uri="http://schemas.microsoft.com/VisualStudio/2011/storyboarding/control"/>
  </ds:schemaRefs>
</ds:datastoreItem>
</file>

<file path=customXml/itemProps9.xml><?xml version="1.0" encoding="utf-8"?>
<ds:datastoreItem xmlns:ds="http://schemas.openxmlformats.org/officeDocument/2006/customXml" ds:itemID="{D8C6A5EA-7FE6-41CF-9278-A054B2D7B73F}">
  <ds:schemaRefs>
    <ds:schemaRef ds:uri="http://schemas.microsoft.com/VisualStudio/2011/storyboarding/contro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1412</TotalTime>
  <Words>2133</Words>
  <Application>Microsoft Office PowerPoint</Application>
  <PresentationFormat>Personalizar</PresentationFormat>
  <Paragraphs>204</Paragraphs>
  <Slides>29</Slides>
  <Notes>8</Notes>
  <HiddenSlides>2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29</vt:i4>
      </vt:variant>
    </vt:vector>
  </HeadingPairs>
  <TitlesOfParts>
    <vt:vector size="37" baseType="lpstr">
      <vt:lpstr>Arial</vt:lpstr>
      <vt:lpstr>BlinkMacSystemFont</vt:lpstr>
      <vt:lpstr>Calibri</vt:lpstr>
      <vt:lpstr>Calibri Bold</vt:lpstr>
      <vt:lpstr>Calibri Light</vt:lpstr>
      <vt:lpstr>Dasa Sans</vt:lpstr>
      <vt:lpstr>Wingdings</vt:lpstr>
      <vt:lpstr>Congresso de Patologia</vt:lpstr>
      <vt:lpstr>O PROCESSO DE CRIAÇÃO  DE UM ALGORITMO DE AI</vt:lpstr>
      <vt:lpstr>Disclosure of Relevant Financial Relationships</vt:lpstr>
      <vt:lpstr>Introduction</vt:lpstr>
      <vt:lpstr>Apresentação do PowerPoint</vt:lpstr>
      <vt:lpstr>Algoritm creation</vt:lpstr>
      <vt:lpstr>Algoritm creation</vt:lpstr>
      <vt:lpstr>MACHINE LEARNING VS DEEP LEARNING</vt:lpstr>
      <vt:lpstr>MACHINE LEARNING VS DEEP LEARNING</vt:lpstr>
      <vt:lpstr>CHALLENGES FOR AI CONSTRUCTION</vt:lpstr>
      <vt:lpstr>CHALLENGES FOR AI CONSTRUCTION</vt:lpstr>
      <vt:lpstr>CHALLENGES FOR AI CONSTRUCTION</vt:lpstr>
      <vt:lpstr>Algoritm creation</vt:lpstr>
      <vt:lpstr>Steps of AI Algoritm implementation</vt:lpstr>
      <vt:lpstr>Steps of AI Algoritm implementation</vt:lpstr>
      <vt:lpstr>Algoritm creation</vt:lpstr>
      <vt:lpstr>Algoritm creation</vt:lpstr>
      <vt:lpstr>Apresentação do PowerPoint</vt:lpstr>
      <vt:lpstr>Apresentação do PowerPoint</vt:lpstr>
      <vt:lpstr>CHALLENGES FOR AI CONSTRUCTION</vt:lpstr>
      <vt:lpstr>CHALLENGES FOR AI CONSTRUCTION</vt:lpstr>
      <vt:lpstr>CHALLENGES FOR AI CONSTRUCTION</vt:lpstr>
      <vt:lpstr>CONCLUSION</vt:lpstr>
      <vt:lpstr>Apresentação do PowerPoint</vt:lpstr>
      <vt:lpstr>Apresentação do PowerPoint</vt:lpstr>
      <vt:lpstr>Apresentação do PowerPoint</vt:lpstr>
      <vt:lpstr>obrigado(A)!</vt:lpstr>
      <vt:lpstr>Thank You!</vt:lpstr>
      <vt:lpstr>obrigado(A)!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Alexsander Verrone</dc:creator>
  <cp:lastModifiedBy>Cristovam Scapulatempo Neto</cp:lastModifiedBy>
  <cp:revision>95</cp:revision>
  <dcterms:created xsi:type="dcterms:W3CDTF">2024-02-22T18:43:09Z</dcterms:created>
  <dcterms:modified xsi:type="dcterms:W3CDTF">2024-05-30T09:35:21Z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fs.IsStoryboard">
    <vt:bool>true</vt:bool>
  </property>
  <property fmtid="{D5CDD505-2E9C-101B-9397-08002B2CF9AE}" pid="3" name="Tfs.LastKnownPath">
    <vt:lpwstr>https://d.docs.live.net/63ee6ee913b13d11/Alex/Congresso/2024/ppt.pptx</vt:lpwstr>
  </property>
</Properties>
</file>